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76" r:id="rId3"/>
    <p:sldId id="272" r:id="rId4"/>
    <p:sldId id="274" r:id="rId5"/>
    <p:sldId id="306" r:id="rId6"/>
    <p:sldId id="305" r:id="rId7"/>
    <p:sldId id="307" r:id="rId8"/>
    <p:sldId id="280" r:id="rId9"/>
    <p:sldId id="281" r:id="rId10"/>
    <p:sldId id="282" r:id="rId11"/>
    <p:sldId id="283" r:id="rId12"/>
    <p:sldId id="284" r:id="rId13"/>
    <p:sldId id="285" r:id="rId14"/>
    <p:sldId id="294" r:id="rId15"/>
    <p:sldId id="289" r:id="rId16"/>
    <p:sldId id="291" r:id="rId17"/>
    <p:sldId id="288" r:id="rId18"/>
    <p:sldId id="303" r:id="rId19"/>
    <p:sldId id="308" r:id="rId20"/>
    <p:sldId id="309" r:id="rId21"/>
    <p:sldId id="292" r:id="rId22"/>
    <p:sldId id="293" r:id="rId23"/>
    <p:sldId id="313" r:id="rId24"/>
    <p:sldId id="315" r:id="rId25"/>
    <p:sldId id="295" r:id="rId26"/>
    <p:sldId id="296" r:id="rId27"/>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DC3"/>
    <a:srgbClr val="33CCCC"/>
    <a:srgbClr val="0066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0" autoAdjust="0"/>
    <p:restoredTop sz="62733" autoAdjust="0"/>
  </p:normalViewPr>
  <p:slideViewPr>
    <p:cSldViewPr>
      <p:cViewPr varScale="1">
        <p:scale>
          <a:sx n="43" d="100"/>
          <a:sy n="43" d="100"/>
        </p:scale>
        <p:origin x="127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00"/>
    </p:cViewPr>
  </p:sorterViewPr>
  <p:notesViewPr>
    <p:cSldViewPr>
      <p:cViewPr varScale="1">
        <p:scale>
          <a:sx n="58" d="100"/>
          <a:sy n="58" d="100"/>
        </p:scale>
        <p:origin x="-2292" y="-84"/>
      </p:cViewPr>
      <p:guideLst>
        <p:guide orient="horz" pos="3110"/>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Sheet1!$B$45</c:f>
              <c:strCache>
                <c:ptCount val="1"/>
                <c:pt idx="0">
                  <c:v>総人口</c:v>
                </c:pt>
              </c:strCache>
            </c:strRef>
          </c:tx>
          <c:spPr>
            <a:solidFill>
              <a:srgbClr val="00B050"/>
            </a:solidFill>
            <a:ln>
              <a:noFill/>
            </a:ln>
            <a:effectLst/>
          </c:spPr>
          <c:invertIfNegative val="0"/>
          <c:dLbls>
            <c:dLbl>
              <c:idx val="0"/>
              <c:layout>
                <c:manualLayout>
                  <c:x val="1.5432098765432098E-3"/>
                  <c:y val="8.418097982683463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774-4AB9-83C5-72DD2332DDF8}"/>
                </c:ext>
              </c:extLst>
            </c:dLbl>
            <c:dLbl>
              <c:idx val="1"/>
              <c:layout>
                <c:manualLayout>
                  <c:x val="-4.6296296296296294E-3"/>
                  <c:y val="1.68361959653669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774-4AB9-83C5-72DD2332DDF8}"/>
                </c:ext>
              </c:extLst>
            </c:dLbl>
            <c:dLbl>
              <c:idx val="2"/>
              <c:layout>
                <c:manualLayout>
                  <c:x val="3.0864197530864196E-3"/>
                  <c:y val="1.403016330447242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774-4AB9-83C5-72DD2332DDF8}"/>
                </c:ext>
              </c:extLst>
            </c:dLbl>
            <c:dLbl>
              <c:idx val="3"/>
              <c:layout>
                <c:manualLayout>
                  <c:x val="-3.0864197530864196E-3"/>
                  <c:y val="2.52542939480503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774-4AB9-83C5-72DD2332DDF8}"/>
                </c:ext>
              </c:extLst>
            </c:dLbl>
            <c:dLbl>
              <c:idx val="4"/>
              <c:layout>
                <c:manualLayout>
                  <c:x val="-1.5432098765432098E-3"/>
                  <c:y val="1.964222862626141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774-4AB9-83C5-72DD2332DDF8}"/>
                </c:ext>
              </c:extLst>
            </c:dLbl>
            <c:dLbl>
              <c:idx val="5"/>
              <c:layout>
                <c:manualLayout>
                  <c:x val="9.2592592592592587E-3"/>
                  <c:y val="1.68361959653669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774-4AB9-83C5-72DD2332D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Sheet1!$C$44:$H$44</c:f>
              <c:strCache>
                <c:ptCount val="6"/>
                <c:pt idx="0">
                  <c:v>平成
29年度</c:v>
                </c:pt>
                <c:pt idx="1">
                  <c:v>平成
30年度</c:v>
                </c:pt>
                <c:pt idx="2">
                  <c:v>平成
31年度</c:v>
                </c:pt>
                <c:pt idx="3">
                  <c:v>令和
２年度</c:v>
                </c:pt>
                <c:pt idx="4">
                  <c:v>令和
3年度</c:v>
                </c:pt>
                <c:pt idx="5">
                  <c:v>令和
4年度</c:v>
                </c:pt>
              </c:strCache>
            </c:strRef>
          </c:cat>
          <c:val>
            <c:numRef>
              <c:f>Sheet1!$C$45:$H$45</c:f>
              <c:numCache>
                <c:formatCode>#,##0</c:formatCode>
                <c:ptCount val="6"/>
                <c:pt idx="0">
                  <c:v>86937</c:v>
                </c:pt>
                <c:pt idx="1">
                  <c:v>86325</c:v>
                </c:pt>
                <c:pt idx="2">
                  <c:v>85690</c:v>
                </c:pt>
                <c:pt idx="3">
                  <c:v>85129</c:v>
                </c:pt>
                <c:pt idx="4">
                  <c:v>84360</c:v>
                </c:pt>
                <c:pt idx="5">
                  <c:v>83639</c:v>
                </c:pt>
              </c:numCache>
            </c:numRef>
          </c:val>
          <c:extLst>
            <c:ext xmlns:c16="http://schemas.microsoft.com/office/drawing/2014/chart" uri="{C3380CC4-5D6E-409C-BE32-E72D297353CC}">
              <c16:uniqueId val="{00000000-A40E-427B-82FD-BF86CFA5F645}"/>
            </c:ext>
          </c:extLst>
        </c:ser>
        <c:dLbls>
          <c:dLblPos val="outEnd"/>
          <c:showLegendKey val="0"/>
          <c:showVal val="1"/>
          <c:showCatName val="0"/>
          <c:showSerName val="0"/>
          <c:showPercent val="0"/>
          <c:showBubbleSize val="0"/>
        </c:dLbls>
        <c:gapWidth val="219"/>
        <c:axId val="23091456"/>
        <c:axId val="23113728"/>
      </c:barChart>
      <c:lineChart>
        <c:grouping val="standard"/>
        <c:varyColors val="0"/>
        <c:ser>
          <c:idx val="1"/>
          <c:order val="1"/>
          <c:tx>
            <c:strRef>
              <c:f>Sheet1!$B$46</c:f>
              <c:strCache>
                <c:ptCount val="1"/>
                <c:pt idx="0">
                  <c:v>世帯数</c:v>
                </c:pt>
              </c:strCache>
            </c:strRef>
          </c:tx>
          <c:spPr>
            <a:ln w="76200" cap="rnd">
              <a:solidFill>
                <a:srgbClr val="FFC000"/>
              </a:solidFill>
              <a:round/>
            </a:ln>
            <a:effectLst/>
          </c:spPr>
          <c:marker>
            <c:symbol val="none"/>
          </c:marker>
          <c:dLbls>
            <c:dLbl>
              <c:idx val="0"/>
              <c:layout>
                <c:manualLayout>
                  <c:x val="6.1728395061728392E-3"/>
                  <c:y val="5.05085878961007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4C3-4A18-B138-C549A290F89F}"/>
                </c:ext>
              </c:extLst>
            </c:dLbl>
            <c:dLbl>
              <c:idx val="1"/>
              <c:layout>
                <c:manualLayout>
                  <c:x val="-5.658370848008886E-17"/>
                  <c:y val="4.48965225743117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4C3-4A18-B138-C549A290F89F}"/>
                </c:ext>
              </c:extLst>
            </c:dLbl>
            <c:dLbl>
              <c:idx val="2"/>
              <c:layout>
                <c:manualLayout>
                  <c:x val="-4.6296296296296866E-3"/>
                  <c:y val="5.61206532178897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4C3-4A18-B138-C549A290F89F}"/>
                </c:ext>
              </c:extLst>
            </c:dLbl>
            <c:dLbl>
              <c:idx val="3"/>
              <c:layout>
                <c:manualLayout>
                  <c:x val="0"/>
                  <c:y val="3.3672391930733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4C3-4A18-B138-C549A290F89F}"/>
                </c:ext>
              </c:extLst>
            </c:dLbl>
            <c:dLbl>
              <c:idx val="4"/>
              <c:layout>
                <c:manualLayout>
                  <c:x val="2.3148148148148147E-2"/>
                  <c:y val="2.66573102784976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663580246913582E-2"/>
                      <c:h val="6.3444398462824375E-2"/>
                    </c:manualLayout>
                  </c15:layout>
                </c:ext>
                <c:ext xmlns:c16="http://schemas.microsoft.com/office/drawing/2014/chart" uri="{C3380CC4-5D6E-409C-BE32-E72D297353CC}">
                  <c16:uniqueId val="{00000000-7774-4AB9-83C5-72DD2332DDF8}"/>
                </c:ext>
              </c:extLst>
            </c:dLbl>
            <c:dLbl>
              <c:idx val="5"/>
              <c:layout>
                <c:manualLayout>
                  <c:x val="-4.0123456790123455E-2"/>
                  <c:y val="-2.5254293948050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774-4AB9-83C5-72DD2332D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Sheet1!$C$44:$H$44</c:f>
              <c:strCache>
                <c:ptCount val="6"/>
                <c:pt idx="0">
                  <c:v>平成
29年度</c:v>
                </c:pt>
                <c:pt idx="1">
                  <c:v>平成
30年度</c:v>
                </c:pt>
                <c:pt idx="2">
                  <c:v>平成
31年度</c:v>
                </c:pt>
                <c:pt idx="3">
                  <c:v>令和
２年度</c:v>
                </c:pt>
                <c:pt idx="4">
                  <c:v>令和
3年度</c:v>
                </c:pt>
                <c:pt idx="5">
                  <c:v>令和
4年度</c:v>
                </c:pt>
              </c:strCache>
            </c:strRef>
          </c:cat>
          <c:val>
            <c:numRef>
              <c:f>Sheet1!$C$46:$H$46</c:f>
              <c:numCache>
                <c:formatCode>#,##0</c:formatCode>
                <c:ptCount val="6"/>
                <c:pt idx="0">
                  <c:v>37926</c:v>
                </c:pt>
                <c:pt idx="1">
                  <c:v>38097</c:v>
                </c:pt>
                <c:pt idx="2">
                  <c:v>38285</c:v>
                </c:pt>
                <c:pt idx="3">
                  <c:v>38612</c:v>
                </c:pt>
                <c:pt idx="4">
                  <c:v>38795</c:v>
                </c:pt>
                <c:pt idx="5">
                  <c:v>39038</c:v>
                </c:pt>
              </c:numCache>
            </c:numRef>
          </c:val>
          <c:smooth val="0"/>
          <c:extLst>
            <c:ext xmlns:c16="http://schemas.microsoft.com/office/drawing/2014/chart" uri="{C3380CC4-5D6E-409C-BE32-E72D297353CC}">
              <c16:uniqueId val="{00000007-A40E-427B-82FD-BF86CFA5F645}"/>
            </c:ext>
          </c:extLst>
        </c:ser>
        <c:dLbls>
          <c:showLegendKey val="0"/>
          <c:showVal val="0"/>
          <c:showCatName val="0"/>
          <c:showSerName val="0"/>
          <c:showPercent val="0"/>
          <c:showBubbleSize val="0"/>
        </c:dLbls>
        <c:marker val="1"/>
        <c:smooth val="0"/>
        <c:axId val="444611536"/>
        <c:axId val="444613176"/>
      </c:lineChart>
      <c:catAx>
        <c:axId val="230914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3113728"/>
        <c:crosses val="autoZero"/>
        <c:auto val="1"/>
        <c:lblAlgn val="ctr"/>
        <c:lblOffset val="100"/>
        <c:noMultiLvlLbl val="0"/>
      </c:catAx>
      <c:valAx>
        <c:axId val="23113728"/>
        <c:scaling>
          <c:orientation val="minMax"/>
          <c:max val="1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3091456"/>
        <c:crosses val="autoZero"/>
        <c:crossBetween val="between"/>
        <c:majorUnit val="10000"/>
        <c:minorUnit val="1000"/>
      </c:valAx>
      <c:valAx>
        <c:axId val="44461317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4611536"/>
        <c:crosses val="max"/>
        <c:crossBetween val="between"/>
      </c:valAx>
      <c:catAx>
        <c:axId val="444611536"/>
        <c:scaling>
          <c:orientation val="minMax"/>
        </c:scaling>
        <c:delete val="1"/>
        <c:axPos val="b"/>
        <c:numFmt formatCode="General" sourceLinked="1"/>
        <c:majorTickMark val="out"/>
        <c:minorTickMark val="none"/>
        <c:tickLblPos val="nextTo"/>
        <c:crossAx val="4446131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76284448662916E-2"/>
          <c:y val="7.9083913747688722E-2"/>
          <c:w val="0.84632531606263794"/>
          <c:h val="0.72771464305390021"/>
        </c:manualLayout>
      </c:layout>
      <c:lineChart>
        <c:grouping val="standard"/>
        <c:varyColors val="0"/>
        <c:ser>
          <c:idx val="0"/>
          <c:order val="0"/>
          <c:tx>
            <c:strRef>
              <c:f>Sheet1!$B$4</c:f>
              <c:strCache>
                <c:ptCount val="1"/>
                <c:pt idx="0">
                  <c:v>身体手帳</c:v>
                </c:pt>
              </c:strCache>
            </c:strRef>
          </c:tx>
          <c:spPr>
            <a:ln w="31750" cap="rnd">
              <a:solidFill>
                <a:schemeClr val="tx1"/>
              </a:solidFill>
              <a:round/>
            </a:ln>
            <a:effectLst>
              <a:outerShdw blurRad="38100" dist="25400" dir="2700000" algn="br" rotWithShape="0">
                <a:srgbClr val="000000">
                  <a:alpha val="60000"/>
                </a:srgbClr>
              </a:outerShdw>
            </a:effectLst>
          </c:spPr>
          <c:marker>
            <c:symbol val="circle"/>
            <c:size val="6"/>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12700">
                <a:solidFill>
                  <a:schemeClr val="tx1"/>
                </a:solidFill>
                <a:round/>
              </a:ln>
              <a:effectLst>
                <a:outerShdw blurRad="38100" dist="25400" dir="2700000" algn="br" rotWithShape="0">
                  <a:srgbClr val="000000">
                    <a:alpha val="60000"/>
                  </a:srgbClr>
                </a:outerShdw>
              </a:effectLst>
            </c:spPr>
          </c:marker>
          <c:dLbls>
            <c:dLbl>
              <c:idx val="0"/>
              <c:layout>
                <c:manualLayout>
                  <c:x val="-6.7527772233763605E-2"/>
                  <c:y val="-5.553458541036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BB-435E-A262-D53DD2562C2E}"/>
                </c:ext>
              </c:extLst>
            </c:dLbl>
            <c:dLbl>
              <c:idx val="1"/>
              <c:layout>
                <c:manualLayout>
                  <c:x val="-5.3480537560723344E-2"/>
                  <c:y val="-8.1556284274424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B-435E-A262-D53DD2562C2E}"/>
                </c:ext>
              </c:extLst>
            </c:dLbl>
            <c:dLbl>
              <c:idx val="2"/>
              <c:layout>
                <c:manualLayout>
                  <c:x val="-4.7159337261444834E-2"/>
                  <c:y val="-4.702687861640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FF-4047-91B7-12C039F96895}"/>
                </c:ext>
              </c:extLst>
            </c:dLbl>
            <c:dLbl>
              <c:idx val="3"/>
              <c:layout>
                <c:manualLayout>
                  <c:x val="1.1377975661716586E-2"/>
                  <c:y val="4.55180103943509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1A-446B-A773-9578CA086FEF}"/>
                </c:ext>
              </c:extLst>
            </c:dLbl>
            <c:dLbl>
              <c:idx val="4"/>
              <c:layout>
                <c:manualLayout>
                  <c:x val="-2.530827449850705E-2"/>
                  <c:y val="-5.2809478363970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FF-4047-91B7-12C039F968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Sheet1!$C$3:$H$3</c:f>
              <c:strCache>
                <c:ptCount val="6"/>
                <c:pt idx="0">
                  <c:v>平成
29年度</c:v>
                </c:pt>
                <c:pt idx="1">
                  <c:v>平成
30年度</c:v>
                </c:pt>
                <c:pt idx="2">
                  <c:v>平成
31年度</c:v>
                </c:pt>
                <c:pt idx="3">
                  <c:v>令和
２年度</c:v>
                </c:pt>
                <c:pt idx="4">
                  <c:v>令和
３年度</c:v>
                </c:pt>
                <c:pt idx="5">
                  <c:v>令和
4年度</c:v>
                </c:pt>
              </c:strCache>
            </c:strRef>
          </c:cat>
          <c:val>
            <c:numRef>
              <c:f>Sheet1!$C$4:$H$4</c:f>
              <c:numCache>
                <c:formatCode>#,##0</c:formatCode>
                <c:ptCount val="6"/>
                <c:pt idx="0">
                  <c:v>4267</c:v>
                </c:pt>
                <c:pt idx="1">
                  <c:v>4338</c:v>
                </c:pt>
                <c:pt idx="2">
                  <c:v>4196</c:v>
                </c:pt>
                <c:pt idx="3">
                  <c:v>4130</c:v>
                </c:pt>
                <c:pt idx="4">
                  <c:v>4116</c:v>
                </c:pt>
                <c:pt idx="5">
                  <c:v>4088</c:v>
                </c:pt>
              </c:numCache>
            </c:numRef>
          </c:val>
          <c:smooth val="0"/>
          <c:extLst>
            <c:ext xmlns:c16="http://schemas.microsoft.com/office/drawing/2014/chart" uri="{C3380CC4-5D6E-409C-BE32-E72D297353CC}">
              <c16:uniqueId val="{00000002-51BB-435E-A262-D53DD2562C2E}"/>
            </c:ext>
          </c:extLst>
        </c:ser>
        <c:dLbls>
          <c:showLegendKey val="0"/>
          <c:showVal val="0"/>
          <c:showCatName val="0"/>
          <c:showSerName val="0"/>
          <c:showPercent val="0"/>
          <c:showBubbleSize val="0"/>
        </c:dLbls>
        <c:marker val="1"/>
        <c:smooth val="0"/>
        <c:axId val="24380160"/>
        <c:axId val="24381696"/>
      </c:lineChart>
      <c:lineChart>
        <c:grouping val="standard"/>
        <c:varyColors val="0"/>
        <c:ser>
          <c:idx val="1"/>
          <c:order val="1"/>
          <c:tx>
            <c:strRef>
              <c:f>Sheet1!$B$5</c:f>
              <c:strCache>
                <c:ptCount val="1"/>
                <c:pt idx="0">
                  <c:v>療育手帳</c:v>
                </c:pt>
              </c:strCache>
            </c:strRef>
          </c:tx>
          <c:spPr>
            <a:ln w="31750" cap="rnd">
              <a:solidFill>
                <a:srgbClr val="FF0000"/>
              </a:solidFill>
              <a:round/>
            </a:ln>
            <a:effectLst>
              <a:outerShdw blurRad="38100" dist="25400" dir="2700000" algn="br" rotWithShape="0">
                <a:srgbClr val="000000">
                  <a:alpha val="60000"/>
                </a:srgbClr>
              </a:outerShdw>
            </a:effectLst>
          </c:spPr>
          <c:marker>
            <c:symbol val="circle"/>
            <c:size val="6"/>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a:solidFill>
                  <a:srgbClr val="FF0000"/>
                </a:solidFill>
                <a:round/>
              </a:ln>
              <a:effectLst>
                <a:outerShdw blurRad="38100" dist="25400" dir="2700000" algn="br" rotWithShape="0">
                  <a:srgbClr val="000000">
                    <a:alpha val="60000"/>
                  </a:srgbClr>
                </a:outerShdw>
              </a:effectLst>
            </c:spPr>
          </c:marker>
          <c:dLbls>
            <c:dLbl>
              <c:idx val="0"/>
              <c:layout>
                <c:manualLayout>
                  <c:x val="-3.7142908146654378E-2"/>
                  <c:y val="-4.8351814343851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BB-435E-A262-D53DD2562C2E}"/>
                </c:ext>
              </c:extLst>
            </c:dLbl>
            <c:dLbl>
              <c:idx val="1"/>
              <c:layout>
                <c:manualLayout>
                  <c:x val="-5.4015085708845306E-2"/>
                  <c:y val="-3.5360345709013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BB-435E-A262-D53DD2562C2E}"/>
                </c:ext>
              </c:extLst>
            </c:dLbl>
            <c:dLbl>
              <c:idx val="2"/>
              <c:layout>
                <c:manualLayout>
                  <c:x val="-3.1233389611570867E-2"/>
                  <c:y val="3.3953091273809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BB-435E-A262-D53DD2562C2E}"/>
                </c:ext>
              </c:extLst>
            </c:dLbl>
            <c:dLbl>
              <c:idx val="3"/>
              <c:layout>
                <c:manualLayout>
                  <c:x val="-1.3768232187743633E-2"/>
                  <c:y val="-1.5471345704970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BB-435E-A262-D53DD2562C2E}"/>
                </c:ext>
              </c:extLst>
            </c:dLbl>
            <c:dLbl>
              <c:idx val="4"/>
              <c:layout>
                <c:manualLayout>
                  <c:x val="-1.5347406900158116E-2"/>
                  <c:y val="-4.4137952832535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BB-435E-A262-D53DD2562C2E}"/>
                </c:ext>
              </c:extLst>
            </c:dLbl>
            <c:dLbl>
              <c:idx val="5"/>
              <c:layout>
                <c:manualLayout>
                  <c:x val="-3.2238164417055251E-2"/>
                  <c:y val="-4.368424282985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BB-435E-A262-D53DD2562C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Sheet1!$C$3:$H$3</c:f>
              <c:strCache>
                <c:ptCount val="6"/>
                <c:pt idx="0">
                  <c:v>平成
29年度</c:v>
                </c:pt>
                <c:pt idx="1">
                  <c:v>平成
30年度</c:v>
                </c:pt>
                <c:pt idx="2">
                  <c:v>平成
31年度</c:v>
                </c:pt>
                <c:pt idx="3">
                  <c:v>令和
２年度</c:v>
                </c:pt>
                <c:pt idx="4">
                  <c:v>令和
３年度</c:v>
                </c:pt>
                <c:pt idx="5">
                  <c:v>令和
4年度</c:v>
                </c:pt>
              </c:strCache>
            </c:strRef>
          </c:cat>
          <c:val>
            <c:numRef>
              <c:f>Sheet1!$C$5:$H$5</c:f>
              <c:numCache>
                <c:formatCode>General</c:formatCode>
                <c:ptCount val="6"/>
                <c:pt idx="0">
                  <c:v>749</c:v>
                </c:pt>
                <c:pt idx="1">
                  <c:v>777</c:v>
                </c:pt>
                <c:pt idx="2">
                  <c:v>820</c:v>
                </c:pt>
                <c:pt idx="3">
                  <c:v>852</c:v>
                </c:pt>
                <c:pt idx="4">
                  <c:v>896</c:v>
                </c:pt>
                <c:pt idx="5">
                  <c:v>951</c:v>
                </c:pt>
              </c:numCache>
            </c:numRef>
          </c:val>
          <c:smooth val="0"/>
          <c:extLst>
            <c:ext xmlns:c16="http://schemas.microsoft.com/office/drawing/2014/chart" uri="{C3380CC4-5D6E-409C-BE32-E72D297353CC}">
              <c16:uniqueId val="{00000009-51BB-435E-A262-D53DD2562C2E}"/>
            </c:ext>
          </c:extLst>
        </c:ser>
        <c:ser>
          <c:idx val="2"/>
          <c:order val="2"/>
          <c:tx>
            <c:strRef>
              <c:f>Sheet1!$B$6</c:f>
              <c:strCache>
                <c:ptCount val="1"/>
                <c:pt idx="0">
                  <c:v>精神手帳</c:v>
                </c:pt>
              </c:strCache>
            </c:strRef>
          </c:tx>
          <c:spPr>
            <a:ln w="31750" cap="rnd">
              <a:solidFill>
                <a:srgbClr val="0070C0"/>
              </a:solidFill>
              <a:round/>
            </a:ln>
            <a:effectLst>
              <a:outerShdw blurRad="38100" dist="25400" dir="2700000" algn="br" rotWithShape="0">
                <a:srgbClr val="000000">
                  <a:alpha val="60000"/>
                </a:srgbClr>
              </a:outerShdw>
            </a:effectLst>
          </c:spPr>
          <c:marker>
            <c:symbol val="circle"/>
            <c:size val="6"/>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w="12700">
                <a:solidFill>
                  <a:srgbClr val="0070C0"/>
                </a:solidFill>
                <a:round/>
              </a:ln>
              <a:effectLst>
                <a:outerShdw blurRad="38100" dist="25400" dir="2700000" algn="br" rotWithShape="0">
                  <a:srgbClr val="000000">
                    <a:alpha val="60000"/>
                  </a:srgbClr>
                </a:outerShdw>
              </a:effectLst>
            </c:spPr>
          </c:marker>
          <c:dLbls>
            <c:dLbl>
              <c:idx val="0"/>
              <c:layout>
                <c:manualLayout>
                  <c:x val="-4.1677030969027043E-2"/>
                  <c:y val="5.2643513197987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BB-435E-A262-D53DD2562C2E}"/>
                </c:ext>
              </c:extLst>
            </c:dLbl>
            <c:dLbl>
              <c:idx val="1"/>
              <c:layout>
                <c:manualLayout>
                  <c:x val="-4.1677030969027043E-2"/>
                  <c:y val="4.6860913450418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BB-435E-A262-D53DD2562C2E}"/>
                </c:ext>
              </c:extLst>
            </c:dLbl>
            <c:dLbl>
              <c:idx val="2"/>
              <c:layout>
                <c:manualLayout>
                  <c:x val="-2.1368283725866247E-2"/>
                  <c:y val="-3.5482915401920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BB-435E-A262-D53DD2562C2E}"/>
                </c:ext>
              </c:extLst>
            </c:dLbl>
            <c:dLbl>
              <c:idx val="3"/>
              <c:layout>
                <c:manualLayout>
                  <c:x val="-2.3151352189599201E-2"/>
                  <c:y val="-3.3537971429316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1BB-435E-A262-D53DD2562C2E}"/>
                </c:ext>
              </c:extLst>
            </c:dLbl>
            <c:dLbl>
              <c:idx val="4"/>
              <c:layout>
                <c:manualLayout>
                  <c:x val="-5.8845723139906776E-2"/>
                  <c:y val="-4.855198238447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1BB-435E-A262-D53DD2562C2E}"/>
                </c:ext>
              </c:extLst>
            </c:dLbl>
            <c:dLbl>
              <c:idx val="5"/>
              <c:layout>
                <c:manualLayout>
                  <c:x val="-5.2602562350496075E-2"/>
                  <c:y val="-4.2769382636901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1BB-435E-A262-D53DD2562C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Sheet1!$C$3:$H$3</c:f>
              <c:strCache>
                <c:ptCount val="6"/>
                <c:pt idx="0">
                  <c:v>平成
29年度</c:v>
                </c:pt>
                <c:pt idx="1">
                  <c:v>平成
30年度</c:v>
                </c:pt>
                <c:pt idx="2">
                  <c:v>平成
31年度</c:v>
                </c:pt>
                <c:pt idx="3">
                  <c:v>令和
２年度</c:v>
                </c:pt>
                <c:pt idx="4">
                  <c:v>令和
３年度</c:v>
                </c:pt>
                <c:pt idx="5">
                  <c:v>令和
4年度</c:v>
                </c:pt>
              </c:strCache>
            </c:strRef>
          </c:cat>
          <c:val>
            <c:numRef>
              <c:f>Sheet1!$C$6:$H$6</c:f>
              <c:numCache>
                <c:formatCode>General</c:formatCode>
                <c:ptCount val="6"/>
                <c:pt idx="0">
                  <c:v>723</c:v>
                </c:pt>
                <c:pt idx="1">
                  <c:v>796</c:v>
                </c:pt>
                <c:pt idx="2">
                  <c:v>862</c:v>
                </c:pt>
                <c:pt idx="3">
                  <c:v>934</c:v>
                </c:pt>
                <c:pt idx="4">
                  <c:v>1006</c:v>
                </c:pt>
                <c:pt idx="5">
                  <c:v>1097</c:v>
                </c:pt>
              </c:numCache>
            </c:numRef>
          </c:val>
          <c:smooth val="0"/>
          <c:extLst>
            <c:ext xmlns:c16="http://schemas.microsoft.com/office/drawing/2014/chart" uri="{C3380CC4-5D6E-409C-BE32-E72D297353CC}">
              <c16:uniqueId val="{00000010-51BB-435E-A262-D53DD2562C2E}"/>
            </c:ext>
          </c:extLst>
        </c:ser>
        <c:dLbls>
          <c:showLegendKey val="0"/>
          <c:showVal val="0"/>
          <c:showCatName val="0"/>
          <c:showSerName val="0"/>
          <c:showPercent val="0"/>
          <c:showBubbleSize val="0"/>
        </c:dLbls>
        <c:marker val="1"/>
        <c:smooth val="0"/>
        <c:axId val="24397312"/>
        <c:axId val="24395776"/>
      </c:lineChart>
      <c:catAx>
        <c:axId val="2438016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381696"/>
        <c:crosses val="autoZero"/>
        <c:auto val="1"/>
        <c:lblAlgn val="ctr"/>
        <c:lblOffset val="100"/>
        <c:noMultiLvlLbl val="0"/>
      </c:catAx>
      <c:valAx>
        <c:axId val="24381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380160"/>
        <c:crosses val="autoZero"/>
        <c:crossBetween val="between"/>
      </c:valAx>
      <c:valAx>
        <c:axId val="24395776"/>
        <c:scaling>
          <c:orientation val="minMax"/>
          <c:max val="1200"/>
          <c:min val="4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397312"/>
        <c:crosses val="max"/>
        <c:crossBetween val="between"/>
        <c:majorUnit val="100"/>
        <c:minorUnit val="50"/>
      </c:valAx>
      <c:catAx>
        <c:axId val="24397312"/>
        <c:scaling>
          <c:orientation val="minMax"/>
        </c:scaling>
        <c:delete val="1"/>
        <c:axPos val="b"/>
        <c:numFmt formatCode="General" sourceLinked="1"/>
        <c:majorTickMark val="none"/>
        <c:minorTickMark val="none"/>
        <c:tickLblPos val="nextTo"/>
        <c:crossAx val="24395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71429960143871E-2"/>
          <c:y val="3.1154032854444458E-2"/>
          <c:w val="0.7461252065714008"/>
          <c:h val="0.89631952360193845"/>
        </c:manualLayout>
      </c:layout>
      <c:lineChart>
        <c:grouping val="standard"/>
        <c:varyColors val="0"/>
        <c:ser>
          <c:idx val="0"/>
          <c:order val="0"/>
          <c:tx>
            <c:strRef>
              <c:f>Sheet1!$B$28</c:f>
              <c:strCache>
                <c:ptCount val="1"/>
                <c:pt idx="0">
                  <c:v>障害介護
給付費</c:v>
                </c:pt>
              </c:strCache>
            </c:strRef>
          </c:tx>
          <c:spPr>
            <a:ln w="76200" cap="rnd">
              <a:solidFill>
                <a:schemeClr val="accent1"/>
              </a:solidFill>
              <a:round/>
            </a:ln>
            <a:effectLst>
              <a:outerShdw blurRad="38100" dist="25400" dir="2700000" algn="br" rotWithShape="0">
                <a:srgbClr val="000000">
                  <a:alpha val="60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Sheet1!$C$27:$H$27</c:f>
              <c:strCache>
                <c:ptCount val="6"/>
                <c:pt idx="0">
                  <c:v>平成
29年度</c:v>
                </c:pt>
                <c:pt idx="1">
                  <c:v>平成
30年度</c:v>
                </c:pt>
                <c:pt idx="2">
                  <c:v>平成
31年度</c:v>
                </c:pt>
                <c:pt idx="3">
                  <c:v>令和
２年度</c:v>
                </c:pt>
                <c:pt idx="4">
                  <c:v>令和
３年度</c:v>
                </c:pt>
                <c:pt idx="5">
                  <c:v>令和
４年度</c:v>
                </c:pt>
              </c:strCache>
            </c:strRef>
          </c:cat>
          <c:val>
            <c:numRef>
              <c:f>Sheet1!$C$28:$H$28</c:f>
              <c:numCache>
                <c:formatCode>#,##0.0</c:formatCode>
                <c:ptCount val="6"/>
                <c:pt idx="0">
                  <c:v>15.6</c:v>
                </c:pt>
                <c:pt idx="1">
                  <c:v>16.5</c:v>
                </c:pt>
                <c:pt idx="2">
                  <c:v>17.5</c:v>
                </c:pt>
                <c:pt idx="3">
                  <c:v>18.600000000000001</c:v>
                </c:pt>
                <c:pt idx="4">
                  <c:v>20.3</c:v>
                </c:pt>
                <c:pt idx="5">
                  <c:v>21.8</c:v>
                </c:pt>
              </c:numCache>
            </c:numRef>
          </c:val>
          <c:smooth val="0"/>
          <c:extLst>
            <c:ext xmlns:c16="http://schemas.microsoft.com/office/drawing/2014/chart" uri="{C3380CC4-5D6E-409C-BE32-E72D297353CC}">
              <c16:uniqueId val="{00000000-1951-46B4-A2DF-75E35B7BB8BA}"/>
            </c:ext>
          </c:extLst>
        </c:ser>
        <c:ser>
          <c:idx val="1"/>
          <c:order val="1"/>
          <c:tx>
            <c:strRef>
              <c:f>Sheet1!$B$29</c:f>
              <c:strCache>
                <c:ptCount val="1"/>
                <c:pt idx="0">
                  <c:v>障害児通所
給付費</c:v>
                </c:pt>
              </c:strCache>
            </c:strRef>
          </c:tx>
          <c:spPr>
            <a:ln w="57150" cap="rnd">
              <a:solidFill>
                <a:srgbClr val="FFC000"/>
              </a:solidFill>
              <a:round/>
            </a:ln>
            <a:effectLst>
              <a:outerShdw blurRad="38100" dist="25400" dir="2700000" algn="br" rotWithShape="0">
                <a:srgbClr val="000000">
                  <a:alpha val="60000"/>
                </a:srgbClr>
              </a:outerShdw>
            </a:effectLst>
          </c:spPr>
          <c:marker>
            <c:symbol val="none"/>
          </c:marker>
          <c:dPt>
            <c:idx val="3"/>
            <c:marker>
              <c:symbol val="none"/>
            </c:marker>
            <c:bubble3D val="0"/>
            <c:spPr>
              <a:ln w="76200" cap="rnd">
                <a:solidFill>
                  <a:srgbClr val="FFC000"/>
                </a:solidFill>
                <a:round/>
              </a:ln>
              <a:effectLst>
                <a:outerShdw blurRad="38100" dist="25400" dir="2700000" algn="br" rotWithShape="0">
                  <a:srgbClr val="000000">
                    <a:alpha val="60000"/>
                  </a:srgbClr>
                </a:outerShdw>
              </a:effectLst>
            </c:spPr>
            <c:extLst>
              <c:ext xmlns:c16="http://schemas.microsoft.com/office/drawing/2014/chart" uri="{C3380CC4-5D6E-409C-BE32-E72D297353CC}">
                <c16:uniqueId val="{00000000-230A-4D90-8E7F-BC94539A88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Sheet1!$C$27:$H$27</c:f>
              <c:strCache>
                <c:ptCount val="6"/>
                <c:pt idx="0">
                  <c:v>平成
29年度</c:v>
                </c:pt>
                <c:pt idx="1">
                  <c:v>平成
30年度</c:v>
                </c:pt>
                <c:pt idx="2">
                  <c:v>平成
31年度</c:v>
                </c:pt>
                <c:pt idx="3">
                  <c:v>令和
２年度</c:v>
                </c:pt>
                <c:pt idx="4">
                  <c:v>令和
３年度</c:v>
                </c:pt>
                <c:pt idx="5">
                  <c:v>令和
４年度</c:v>
                </c:pt>
              </c:strCache>
            </c:strRef>
          </c:cat>
          <c:val>
            <c:numRef>
              <c:f>Sheet1!$C$29:$H$29</c:f>
              <c:numCache>
                <c:formatCode>#,##0.0</c:formatCode>
                <c:ptCount val="6"/>
                <c:pt idx="0">
                  <c:v>3.9</c:v>
                </c:pt>
                <c:pt idx="1">
                  <c:v>4.5999999999999996</c:v>
                </c:pt>
                <c:pt idx="2">
                  <c:v>5.6</c:v>
                </c:pt>
                <c:pt idx="3">
                  <c:v>6.5</c:v>
                </c:pt>
                <c:pt idx="4">
                  <c:v>7.4</c:v>
                </c:pt>
                <c:pt idx="5">
                  <c:v>8.6</c:v>
                </c:pt>
              </c:numCache>
            </c:numRef>
          </c:val>
          <c:smooth val="0"/>
          <c:extLst>
            <c:ext xmlns:c16="http://schemas.microsoft.com/office/drawing/2014/chart" uri="{C3380CC4-5D6E-409C-BE32-E72D297353CC}">
              <c16:uniqueId val="{00000001-1951-46B4-A2DF-75E35B7BB8BA}"/>
            </c:ext>
          </c:extLst>
        </c:ser>
        <c:dLbls>
          <c:showLegendKey val="0"/>
          <c:showVal val="0"/>
          <c:showCatName val="0"/>
          <c:showSerName val="0"/>
          <c:showPercent val="0"/>
          <c:showBubbleSize val="0"/>
        </c:dLbls>
        <c:smooth val="0"/>
        <c:axId val="24440832"/>
        <c:axId val="24442368"/>
      </c:lineChart>
      <c:catAx>
        <c:axId val="24440832"/>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442368"/>
        <c:crosses val="autoZero"/>
        <c:auto val="1"/>
        <c:lblAlgn val="ctr"/>
        <c:lblOffset val="100"/>
        <c:noMultiLvlLbl val="0"/>
      </c:catAx>
      <c:valAx>
        <c:axId val="24442368"/>
        <c:scaling>
          <c:orientation val="minMax"/>
          <c:max val="23"/>
          <c:min val="0"/>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440832"/>
        <c:crosses val="autoZero"/>
        <c:crossBetween val="between"/>
        <c:majorUnit val="2.5"/>
        <c:minorUnit val="1"/>
      </c:valAx>
      <c:spPr>
        <a:noFill/>
        <a:ln>
          <a:noFill/>
        </a:ln>
        <a:effectLst/>
      </c:spPr>
    </c:plotArea>
    <c:legend>
      <c:legendPos val="b"/>
      <c:layout>
        <c:manualLayout>
          <c:xMode val="edge"/>
          <c:yMode val="edge"/>
          <c:x val="0.75283133168959937"/>
          <c:y val="5.2798786891969998E-2"/>
          <c:w val="0.14865823590233038"/>
          <c:h val="0.663123131707983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71429960143871E-2"/>
          <c:y val="3.1154032854444458E-2"/>
          <c:w val="0.7461252065714008"/>
          <c:h val="0.89631952360193845"/>
        </c:manualLayout>
      </c:layout>
      <c:barChart>
        <c:barDir val="col"/>
        <c:grouping val="clustered"/>
        <c:varyColors val="0"/>
        <c:ser>
          <c:idx val="1"/>
          <c:order val="1"/>
          <c:tx>
            <c:strRef>
              <c:f>Sheet1!$B$28</c:f>
              <c:strCache>
                <c:ptCount val="1"/>
                <c:pt idx="0">
                  <c:v>0～１８歳人口</c:v>
                </c:pt>
              </c:strCache>
            </c:strRef>
          </c:tx>
          <c:spPr>
            <a:solidFill>
              <a:srgbClr val="92D050"/>
            </a:solidFill>
            <a:ln>
              <a:noFill/>
            </a:ln>
            <a:effectLst/>
          </c:spPr>
          <c:invertIfNegative val="0"/>
          <c:dPt>
            <c:idx val="3"/>
            <c:invertIfNegative val="0"/>
            <c:bubble3D val="0"/>
            <c:extLst>
              <c:ext xmlns:c16="http://schemas.microsoft.com/office/drawing/2014/chart" uri="{C3380CC4-5D6E-409C-BE32-E72D297353CC}">
                <c16:uniqueId val="{00000000-230A-4D90-8E7F-BC94539A88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Sheet1!$C$26:$H$26</c:f>
              <c:strCache>
                <c:ptCount val="6"/>
                <c:pt idx="0">
                  <c:v>平成
29年度</c:v>
                </c:pt>
                <c:pt idx="1">
                  <c:v>平成
30年度</c:v>
                </c:pt>
                <c:pt idx="2">
                  <c:v>平成
31年度</c:v>
                </c:pt>
                <c:pt idx="3">
                  <c:v>令和
２年度</c:v>
                </c:pt>
                <c:pt idx="4">
                  <c:v>令和
３年度</c:v>
                </c:pt>
                <c:pt idx="5">
                  <c:v>令和
4年度</c:v>
                </c:pt>
              </c:strCache>
            </c:strRef>
          </c:cat>
          <c:val>
            <c:numRef>
              <c:f>Sheet1!$C$28:$H$28</c:f>
              <c:numCache>
                <c:formatCode>#,##0_ </c:formatCode>
                <c:ptCount val="6"/>
                <c:pt idx="0">
                  <c:v>13508</c:v>
                </c:pt>
                <c:pt idx="1">
                  <c:v>13138</c:v>
                </c:pt>
                <c:pt idx="2">
                  <c:v>12791</c:v>
                </c:pt>
                <c:pt idx="3">
                  <c:v>12456</c:v>
                </c:pt>
                <c:pt idx="4">
                  <c:v>12173</c:v>
                </c:pt>
                <c:pt idx="5">
                  <c:v>11846</c:v>
                </c:pt>
              </c:numCache>
            </c:numRef>
          </c:val>
          <c:extLst>
            <c:ext xmlns:c16="http://schemas.microsoft.com/office/drawing/2014/chart" uri="{C3380CC4-5D6E-409C-BE32-E72D297353CC}">
              <c16:uniqueId val="{00000001-1951-46B4-A2DF-75E35B7BB8BA}"/>
            </c:ext>
          </c:extLst>
        </c:ser>
        <c:dLbls>
          <c:showLegendKey val="0"/>
          <c:showVal val="0"/>
          <c:showCatName val="0"/>
          <c:showSerName val="0"/>
          <c:showPercent val="0"/>
          <c:showBubbleSize val="0"/>
        </c:dLbls>
        <c:gapWidth val="270"/>
        <c:axId val="24440832"/>
        <c:axId val="24442368"/>
      </c:barChart>
      <c:lineChart>
        <c:grouping val="standard"/>
        <c:varyColors val="0"/>
        <c:ser>
          <c:idx val="0"/>
          <c:order val="0"/>
          <c:tx>
            <c:strRef>
              <c:f>Sheet1!$B$27</c:f>
              <c:strCache>
                <c:ptCount val="1"/>
                <c:pt idx="0">
                  <c:v>実人数</c:v>
                </c:pt>
              </c:strCache>
            </c:strRef>
          </c:tx>
          <c:spPr>
            <a:ln w="28575" cap="rnd">
              <a:solidFill>
                <a:schemeClr val="accent1">
                  <a:alpha val="70000"/>
                </a:schemeClr>
              </a:solidFill>
              <a:round/>
            </a:ln>
            <a:effectLst/>
          </c:spPr>
          <c:marker>
            <c:symbol val="circle"/>
            <c:size val="6"/>
            <c:spPr>
              <a:solidFill>
                <a:schemeClr val="accent1">
                  <a:alpha val="7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Sheet1!$C$26:$H$26</c:f>
              <c:strCache>
                <c:ptCount val="6"/>
                <c:pt idx="0">
                  <c:v>平成
29年度</c:v>
                </c:pt>
                <c:pt idx="1">
                  <c:v>平成
30年度</c:v>
                </c:pt>
                <c:pt idx="2">
                  <c:v>平成
31年度</c:v>
                </c:pt>
                <c:pt idx="3">
                  <c:v>令和
２年度</c:v>
                </c:pt>
                <c:pt idx="4">
                  <c:v>令和
３年度</c:v>
                </c:pt>
                <c:pt idx="5">
                  <c:v>令和
4年度</c:v>
                </c:pt>
              </c:strCache>
            </c:strRef>
          </c:cat>
          <c:val>
            <c:numRef>
              <c:f>Sheet1!$C$27:$H$27</c:f>
              <c:numCache>
                <c:formatCode>#,##0</c:formatCode>
                <c:ptCount val="6"/>
                <c:pt idx="0">
                  <c:v>382</c:v>
                </c:pt>
                <c:pt idx="1">
                  <c:v>495</c:v>
                </c:pt>
                <c:pt idx="2">
                  <c:v>514</c:v>
                </c:pt>
                <c:pt idx="3">
                  <c:v>550</c:v>
                </c:pt>
                <c:pt idx="4">
                  <c:v>646</c:v>
                </c:pt>
                <c:pt idx="5">
                  <c:v>737</c:v>
                </c:pt>
              </c:numCache>
            </c:numRef>
          </c:val>
          <c:smooth val="0"/>
          <c:extLst>
            <c:ext xmlns:c16="http://schemas.microsoft.com/office/drawing/2014/chart" uri="{C3380CC4-5D6E-409C-BE32-E72D297353CC}">
              <c16:uniqueId val="{00000000-1951-46B4-A2DF-75E35B7BB8BA}"/>
            </c:ext>
          </c:extLst>
        </c:ser>
        <c:dLbls>
          <c:showLegendKey val="0"/>
          <c:showVal val="0"/>
          <c:showCatName val="0"/>
          <c:showSerName val="0"/>
          <c:showPercent val="0"/>
          <c:showBubbleSize val="0"/>
        </c:dLbls>
        <c:marker val="1"/>
        <c:smooth val="0"/>
        <c:axId val="494370944"/>
        <c:axId val="494430312"/>
      </c:lineChart>
      <c:catAx>
        <c:axId val="2444083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ja-JP"/>
          </a:p>
        </c:txPr>
        <c:crossAx val="24442368"/>
        <c:crosses val="autoZero"/>
        <c:auto val="1"/>
        <c:lblAlgn val="ctr"/>
        <c:lblOffset val="100"/>
        <c:noMultiLvlLbl val="0"/>
      </c:catAx>
      <c:valAx>
        <c:axId val="24442368"/>
        <c:scaling>
          <c:orientation val="minMax"/>
          <c:max val="15000"/>
          <c:min val="0"/>
        </c:scaling>
        <c:delete val="0"/>
        <c:axPos val="l"/>
        <c:majorGridlines>
          <c:spPr>
            <a:ln w="9525" cap="flat" cmpd="sng" algn="ctr">
              <a:solidFill>
                <a:schemeClr val="tx1">
                  <a:lumMod val="5000"/>
                  <a:lumOff val="95000"/>
                </a:schemeClr>
              </a:solidFill>
              <a:round/>
            </a:ln>
            <a:effectLst/>
          </c:spPr>
        </c:majorGridlines>
        <c:numFmt formatCode="#,##0_ " sourceLinked="1"/>
        <c:majorTickMark val="none"/>
        <c:minorTickMark val="none"/>
        <c:tickLblPos val="nextTo"/>
        <c:spPr>
          <a:noFill/>
          <a:ln>
            <a:solidFill>
              <a:schemeClr val="accent1">
                <a:alpha val="93000"/>
              </a:schemeClr>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ja-JP"/>
          </a:p>
        </c:txPr>
        <c:crossAx val="24440832"/>
        <c:crosses val="autoZero"/>
        <c:crossBetween val="between"/>
        <c:majorUnit val="2000"/>
        <c:minorUnit val="1"/>
      </c:valAx>
      <c:valAx>
        <c:axId val="4944303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ja-JP"/>
          </a:p>
        </c:txPr>
        <c:crossAx val="494370944"/>
        <c:crosses val="max"/>
        <c:crossBetween val="between"/>
      </c:valAx>
      <c:catAx>
        <c:axId val="494370944"/>
        <c:scaling>
          <c:orientation val="minMax"/>
        </c:scaling>
        <c:delete val="1"/>
        <c:axPos val="b"/>
        <c:numFmt formatCode="General" sourceLinked="1"/>
        <c:majorTickMark val="out"/>
        <c:minorTickMark val="none"/>
        <c:tickLblPos val="nextTo"/>
        <c:crossAx val="494430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71429960143871E-2"/>
          <c:y val="3.1154032854444458E-2"/>
          <c:w val="0.7461252065714008"/>
          <c:h val="0.89631952360193845"/>
        </c:manualLayout>
      </c:layout>
      <c:barChart>
        <c:barDir val="col"/>
        <c:grouping val="clustered"/>
        <c:varyColors val="0"/>
        <c:ser>
          <c:idx val="0"/>
          <c:order val="0"/>
          <c:tx>
            <c:strRef>
              <c:f>Sheet1!$B$27</c:f>
              <c:strCache>
                <c:ptCount val="1"/>
                <c:pt idx="0">
                  <c:v>児童発達支援</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Sheet1!$C$26:$H$26</c:f>
              <c:strCache>
                <c:ptCount val="6"/>
                <c:pt idx="0">
                  <c:v>平成
29年度</c:v>
                </c:pt>
                <c:pt idx="1">
                  <c:v>平成
30年度</c:v>
                </c:pt>
                <c:pt idx="2">
                  <c:v>平成
31年度</c:v>
                </c:pt>
                <c:pt idx="3">
                  <c:v>令和
２年度</c:v>
                </c:pt>
                <c:pt idx="4">
                  <c:v>令和
３年度</c:v>
                </c:pt>
                <c:pt idx="5">
                  <c:v>令和
４年度</c:v>
                </c:pt>
              </c:strCache>
            </c:strRef>
          </c:cat>
          <c:val>
            <c:numRef>
              <c:f>Sheet1!$C$27:$H$27</c:f>
              <c:numCache>
                <c:formatCode>#,##0</c:formatCode>
                <c:ptCount val="6"/>
                <c:pt idx="0">
                  <c:v>1924</c:v>
                </c:pt>
                <c:pt idx="1">
                  <c:v>2229</c:v>
                </c:pt>
                <c:pt idx="2">
                  <c:v>2957</c:v>
                </c:pt>
                <c:pt idx="3">
                  <c:v>3271</c:v>
                </c:pt>
                <c:pt idx="4">
                  <c:v>4149</c:v>
                </c:pt>
                <c:pt idx="5">
                  <c:v>4670</c:v>
                </c:pt>
              </c:numCache>
            </c:numRef>
          </c:val>
          <c:extLst>
            <c:ext xmlns:c16="http://schemas.microsoft.com/office/drawing/2014/chart" uri="{C3380CC4-5D6E-409C-BE32-E72D297353CC}">
              <c16:uniqueId val="{00000000-1951-46B4-A2DF-75E35B7BB8BA}"/>
            </c:ext>
          </c:extLst>
        </c:ser>
        <c:ser>
          <c:idx val="1"/>
          <c:order val="1"/>
          <c:tx>
            <c:strRef>
              <c:f>Sheet1!$B$28</c:f>
              <c:strCache>
                <c:ptCount val="1"/>
                <c:pt idx="0">
                  <c:v>放課後等デイサービス</c:v>
                </c:pt>
              </c:strCache>
            </c:strRef>
          </c:tx>
          <c:spPr>
            <a:solidFill>
              <a:srgbClr val="00B050"/>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0-230A-4D90-8E7F-BC94539A88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Sheet1!$C$26:$H$26</c:f>
              <c:strCache>
                <c:ptCount val="6"/>
                <c:pt idx="0">
                  <c:v>平成
29年度</c:v>
                </c:pt>
                <c:pt idx="1">
                  <c:v>平成
30年度</c:v>
                </c:pt>
                <c:pt idx="2">
                  <c:v>平成
31年度</c:v>
                </c:pt>
                <c:pt idx="3">
                  <c:v>令和
２年度</c:v>
                </c:pt>
                <c:pt idx="4">
                  <c:v>令和
３年度</c:v>
                </c:pt>
                <c:pt idx="5">
                  <c:v>令和
４年度</c:v>
                </c:pt>
              </c:strCache>
            </c:strRef>
          </c:cat>
          <c:val>
            <c:numRef>
              <c:f>Sheet1!$C$28:$H$28</c:f>
              <c:numCache>
                <c:formatCode>#,##0</c:formatCode>
                <c:ptCount val="6"/>
                <c:pt idx="0">
                  <c:v>3629</c:v>
                </c:pt>
                <c:pt idx="1">
                  <c:v>4542</c:v>
                </c:pt>
                <c:pt idx="2">
                  <c:v>5540</c:v>
                </c:pt>
                <c:pt idx="3">
                  <c:v>5700</c:v>
                </c:pt>
                <c:pt idx="4">
                  <c:v>6402</c:v>
                </c:pt>
                <c:pt idx="5">
                  <c:v>7851</c:v>
                </c:pt>
              </c:numCache>
            </c:numRef>
          </c:val>
          <c:extLst>
            <c:ext xmlns:c16="http://schemas.microsoft.com/office/drawing/2014/chart" uri="{C3380CC4-5D6E-409C-BE32-E72D297353CC}">
              <c16:uniqueId val="{00000001-1951-46B4-A2DF-75E35B7BB8BA}"/>
            </c:ext>
          </c:extLst>
        </c:ser>
        <c:dLbls>
          <c:dLblPos val="outEnd"/>
          <c:showLegendKey val="0"/>
          <c:showVal val="1"/>
          <c:showCatName val="0"/>
          <c:showSerName val="0"/>
          <c:showPercent val="0"/>
          <c:showBubbleSize val="0"/>
        </c:dLbls>
        <c:gapWidth val="199"/>
        <c:axId val="24440832"/>
        <c:axId val="24442368"/>
      </c:barChart>
      <c:catAx>
        <c:axId val="24440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ja-JP"/>
          </a:p>
        </c:txPr>
        <c:crossAx val="24442368"/>
        <c:crosses val="autoZero"/>
        <c:auto val="1"/>
        <c:lblAlgn val="ctr"/>
        <c:lblOffset val="100"/>
        <c:noMultiLvlLbl val="0"/>
      </c:catAx>
      <c:valAx>
        <c:axId val="24442368"/>
        <c:scaling>
          <c:orientation val="minMax"/>
          <c:max val="9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440832"/>
        <c:crosses val="autoZero"/>
        <c:crossBetween val="between"/>
        <c:majorUnit val="1000"/>
        <c:min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71429960143871E-2"/>
          <c:y val="3.1154032854444458E-2"/>
          <c:w val="0.7461252065714008"/>
          <c:h val="0.89631952360193845"/>
        </c:manualLayout>
      </c:layout>
      <c:barChart>
        <c:barDir val="col"/>
        <c:grouping val="clustered"/>
        <c:varyColors val="0"/>
        <c:ser>
          <c:idx val="0"/>
          <c:order val="0"/>
          <c:tx>
            <c:strRef>
              <c:f>Sheet1!$B$28</c:f>
              <c:strCache>
                <c:ptCount val="1"/>
                <c:pt idx="0">
                  <c:v>障害児通所
給付費</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76200">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Sheet1!$C$27:$H$27</c:f>
              <c:strCache>
                <c:ptCount val="6"/>
                <c:pt idx="0">
                  <c:v>平成
29年度</c:v>
                </c:pt>
                <c:pt idx="1">
                  <c:v>平成
30年度</c:v>
                </c:pt>
                <c:pt idx="2">
                  <c:v>平成
31年度</c:v>
                </c:pt>
                <c:pt idx="3">
                  <c:v>令和
２年度</c:v>
                </c:pt>
                <c:pt idx="4">
                  <c:v>令和
３年度</c:v>
                </c:pt>
                <c:pt idx="5">
                  <c:v>令和
4年度</c:v>
                </c:pt>
              </c:strCache>
            </c:strRef>
          </c:cat>
          <c:val>
            <c:numRef>
              <c:f>Sheet1!$C$28:$H$28</c:f>
              <c:numCache>
                <c:formatCode>#,##0.0</c:formatCode>
                <c:ptCount val="6"/>
                <c:pt idx="0">
                  <c:v>395</c:v>
                </c:pt>
                <c:pt idx="1">
                  <c:v>459</c:v>
                </c:pt>
                <c:pt idx="2">
                  <c:v>563</c:v>
                </c:pt>
                <c:pt idx="3">
                  <c:v>655</c:v>
                </c:pt>
                <c:pt idx="4">
                  <c:v>743</c:v>
                </c:pt>
                <c:pt idx="5">
                  <c:v>864</c:v>
                </c:pt>
              </c:numCache>
            </c:numRef>
          </c:val>
          <c:extLst>
            <c:ext xmlns:c16="http://schemas.microsoft.com/office/drawing/2014/chart" uri="{C3380CC4-5D6E-409C-BE32-E72D297353CC}">
              <c16:uniqueId val="{00000000-1951-46B4-A2DF-75E35B7BB8BA}"/>
            </c:ext>
          </c:extLst>
        </c:ser>
        <c:dLbls>
          <c:showLegendKey val="0"/>
          <c:showVal val="0"/>
          <c:showCatName val="0"/>
          <c:showSerName val="0"/>
          <c:showPercent val="0"/>
          <c:showBubbleSize val="0"/>
        </c:dLbls>
        <c:gapWidth val="150"/>
        <c:axId val="24440832"/>
        <c:axId val="24442368"/>
      </c:barChart>
      <c:lineChart>
        <c:grouping val="standard"/>
        <c:varyColors val="0"/>
        <c:ser>
          <c:idx val="1"/>
          <c:order val="1"/>
          <c:tx>
            <c:strRef>
              <c:f>Sheet1!$B$29</c:f>
              <c:strCache>
                <c:ptCount val="1"/>
                <c:pt idx="0">
                  <c:v>障害児相談支援給付費</c:v>
                </c:pt>
              </c:strCache>
            </c:strRef>
          </c:tx>
          <c:spPr>
            <a:ln w="57150" cap="rnd">
              <a:solidFill>
                <a:srgbClr val="FFC000"/>
              </a:solidFill>
              <a:round/>
            </a:ln>
            <a:effectLst>
              <a:outerShdw blurRad="38100" dist="25400" dir="2700000" algn="br" rotWithShape="0">
                <a:srgbClr val="000000">
                  <a:alpha val="60000"/>
                </a:srgbClr>
              </a:outerShdw>
            </a:effectLst>
          </c:spPr>
          <c:marker>
            <c:symbol val="none"/>
          </c:marker>
          <c:dPt>
            <c:idx val="3"/>
            <c:marker>
              <c:symbol val="none"/>
            </c:marker>
            <c:bubble3D val="0"/>
            <c:spPr>
              <a:ln w="76200" cap="rnd">
                <a:solidFill>
                  <a:srgbClr val="FFC000"/>
                </a:solidFill>
                <a:round/>
              </a:ln>
              <a:effectLst>
                <a:outerShdw blurRad="38100" dist="25400" dir="2700000" algn="br" rotWithShape="0">
                  <a:srgbClr val="000000">
                    <a:alpha val="60000"/>
                  </a:srgbClr>
                </a:outerShdw>
              </a:effectLst>
            </c:spPr>
            <c:extLst>
              <c:ext xmlns:c16="http://schemas.microsoft.com/office/drawing/2014/chart" uri="{C3380CC4-5D6E-409C-BE32-E72D297353CC}">
                <c16:uniqueId val="{00000000-230A-4D90-8E7F-BC94539A88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Sheet1!$C$27:$H$27</c:f>
              <c:strCache>
                <c:ptCount val="6"/>
                <c:pt idx="0">
                  <c:v>平成
29年度</c:v>
                </c:pt>
                <c:pt idx="1">
                  <c:v>平成
30年度</c:v>
                </c:pt>
                <c:pt idx="2">
                  <c:v>平成
31年度</c:v>
                </c:pt>
                <c:pt idx="3">
                  <c:v>令和
２年度</c:v>
                </c:pt>
                <c:pt idx="4">
                  <c:v>令和
３年度</c:v>
                </c:pt>
                <c:pt idx="5">
                  <c:v>令和
4年度</c:v>
                </c:pt>
              </c:strCache>
            </c:strRef>
          </c:cat>
          <c:val>
            <c:numRef>
              <c:f>Sheet1!$C$29:$H$29</c:f>
              <c:numCache>
                <c:formatCode>#,##0.0</c:formatCode>
                <c:ptCount val="6"/>
                <c:pt idx="0">
                  <c:v>4.4000000000000004</c:v>
                </c:pt>
                <c:pt idx="1">
                  <c:v>5.5</c:v>
                </c:pt>
                <c:pt idx="2">
                  <c:v>7.5</c:v>
                </c:pt>
                <c:pt idx="3">
                  <c:v>9.5</c:v>
                </c:pt>
                <c:pt idx="4">
                  <c:v>14.6</c:v>
                </c:pt>
                <c:pt idx="5">
                  <c:v>20</c:v>
                </c:pt>
              </c:numCache>
            </c:numRef>
          </c:val>
          <c:smooth val="0"/>
          <c:extLst>
            <c:ext xmlns:c16="http://schemas.microsoft.com/office/drawing/2014/chart" uri="{C3380CC4-5D6E-409C-BE32-E72D297353CC}">
              <c16:uniqueId val="{00000001-1951-46B4-A2DF-75E35B7BB8BA}"/>
            </c:ext>
          </c:extLst>
        </c:ser>
        <c:dLbls>
          <c:showLegendKey val="0"/>
          <c:showVal val="0"/>
          <c:showCatName val="0"/>
          <c:showSerName val="0"/>
          <c:showPercent val="0"/>
          <c:showBubbleSize val="0"/>
        </c:dLbls>
        <c:marker val="1"/>
        <c:smooth val="0"/>
        <c:axId val="501359552"/>
        <c:axId val="501352008"/>
      </c:lineChart>
      <c:catAx>
        <c:axId val="24440832"/>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442368"/>
        <c:crosses val="autoZero"/>
        <c:auto val="1"/>
        <c:lblAlgn val="ctr"/>
        <c:lblOffset val="100"/>
        <c:noMultiLvlLbl val="0"/>
      </c:catAx>
      <c:valAx>
        <c:axId val="24442368"/>
        <c:scaling>
          <c:orientation val="minMax"/>
          <c:max val="1000"/>
          <c:min val="0"/>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24440832"/>
        <c:crosses val="autoZero"/>
        <c:crossBetween val="between"/>
        <c:majorUnit val="100"/>
        <c:minorUnit val="1"/>
      </c:valAx>
      <c:valAx>
        <c:axId val="50135200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501359552"/>
        <c:crosses val="max"/>
        <c:crossBetween val="between"/>
      </c:valAx>
      <c:catAx>
        <c:axId val="501359552"/>
        <c:scaling>
          <c:orientation val="minMax"/>
        </c:scaling>
        <c:delete val="1"/>
        <c:axPos val="b"/>
        <c:numFmt formatCode="General" sourceLinked="1"/>
        <c:majorTickMark val="out"/>
        <c:minorTickMark val="none"/>
        <c:tickLblPos val="nextTo"/>
        <c:crossAx val="501352008"/>
        <c:crosses val="autoZero"/>
        <c:auto val="1"/>
        <c:lblAlgn val="ctr"/>
        <c:lblOffset val="100"/>
        <c:noMultiLvlLbl val="0"/>
      </c:catAx>
      <c:spPr>
        <a:noFill/>
        <a:ln>
          <a:noFill/>
        </a:ln>
        <a:effectLst/>
      </c:spPr>
    </c:plotArea>
    <c:legend>
      <c:legendPos val="b"/>
      <c:layout>
        <c:manualLayout>
          <c:xMode val="edge"/>
          <c:yMode val="edge"/>
          <c:x val="0.85047442933269701"/>
          <c:y val="0.12225419336395106"/>
          <c:w val="0.14865823590233038"/>
          <c:h val="0.663123131707983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0.07126</cdr:x>
      <cdr:y>0.05405</cdr:y>
    </cdr:from>
    <cdr:to>
      <cdr:x>0.22</cdr:x>
      <cdr:y>0.16542</cdr:y>
    </cdr:to>
    <cdr:sp macro="" textlink="">
      <cdr:nvSpPr>
        <cdr:cNvPr id="2" name="テキスト ボックス 1"/>
        <cdr:cNvSpPr txBox="1"/>
      </cdr:nvSpPr>
      <cdr:spPr>
        <a:xfrm xmlns:a="http://schemas.openxmlformats.org/drawingml/2006/main">
          <a:off x="586408" y="244624"/>
          <a:ext cx="1224071" cy="504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（億円）</a:t>
          </a:r>
          <a:endParaRPr lang="ja-JP" alt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0.07126</cdr:x>
      <cdr:y>0.05405</cdr:y>
    </cdr:from>
    <cdr:to>
      <cdr:x>0.27751</cdr:x>
      <cdr:y>0.14284</cdr:y>
    </cdr:to>
    <cdr:sp macro="" textlink="">
      <cdr:nvSpPr>
        <cdr:cNvPr id="2" name="テキスト ボックス 1"/>
        <cdr:cNvSpPr txBox="1"/>
      </cdr:nvSpPr>
      <cdr:spPr>
        <a:xfrm xmlns:a="http://schemas.openxmlformats.org/drawingml/2006/main">
          <a:off x="537571" y="217428"/>
          <a:ext cx="1555920" cy="357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0.07126</cdr:x>
      <cdr:y>0.05405</cdr:y>
    </cdr:from>
    <cdr:to>
      <cdr:x>0.27751</cdr:x>
      <cdr:y>0.14284</cdr:y>
    </cdr:to>
    <cdr:sp macro="" textlink="">
      <cdr:nvSpPr>
        <cdr:cNvPr id="2" name="テキスト ボックス 1"/>
        <cdr:cNvSpPr txBox="1"/>
      </cdr:nvSpPr>
      <cdr:spPr>
        <a:xfrm xmlns:a="http://schemas.openxmlformats.org/drawingml/2006/main">
          <a:off x="537571" y="217428"/>
          <a:ext cx="1555920" cy="357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smtClean="0"/>
            <a:t>（のべ件数）</a:t>
          </a:r>
          <a:endParaRPr lang="ja-JP" alt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0.05797</cdr:x>
      <cdr:y>0.03544</cdr:y>
    </cdr:from>
    <cdr:to>
      <cdr:x>0.26422</cdr:x>
      <cdr:y>0.14214</cdr:y>
    </cdr:to>
    <cdr:sp macro="" textlink="">
      <cdr:nvSpPr>
        <cdr:cNvPr id="2" name="テキスト ボックス 1"/>
        <cdr:cNvSpPr txBox="1"/>
      </cdr:nvSpPr>
      <cdr:spPr>
        <a:xfrm xmlns:a="http://schemas.openxmlformats.org/drawingml/2006/main">
          <a:off x="437307" y="142577"/>
          <a:ext cx="1555920" cy="429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（百万円）</a:t>
          </a:r>
          <a:endParaRPr lang="ja-JP" alt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880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172" y="2"/>
            <a:ext cx="2920206" cy="493633"/>
          </a:xfrm>
          <a:prstGeom prst="rect">
            <a:avLst/>
          </a:prstGeom>
        </p:spPr>
        <p:txBody>
          <a:bodyPr vert="horz" lIns="91440" tIns="45720" rIns="91440" bIns="45720" rtlCol="0"/>
          <a:lstStyle>
            <a:lvl1pPr algn="r">
              <a:defRPr sz="1200"/>
            </a:lvl1pPr>
          </a:lstStyle>
          <a:p>
            <a:fld id="{84B0E1AB-91A7-4096-9362-6944A02F419A}" type="datetimeFigureOut">
              <a:rPr kumimoji="1" lang="ja-JP" altLang="en-US" smtClean="0"/>
              <a:t>2024/2/26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894" y="4689515"/>
            <a:ext cx="539115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8"/>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172" y="9377318"/>
            <a:ext cx="2920206" cy="493633"/>
          </a:xfrm>
          <a:prstGeom prst="rect">
            <a:avLst/>
          </a:prstGeom>
        </p:spPr>
        <p:txBody>
          <a:bodyPr vert="horz" lIns="91440" tIns="45720" rIns="91440" bIns="45720" rtlCol="0" anchor="b"/>
          <a:lstStyle>
            <a:lvl1pPr algn="r">
              <a:defRPr sz="1200"/>
            </a:lvl1pPr>
          </a:lstStyle>
          <a:p>
            <a:fld id="{5C22556B-D290-435B-BB43-A82F8284E5F2}" type="slidenum">
              <a:rPr kumimoji="1" lang="ja-JP" altLang="en-US" smtClean="0"/>
              <a:t>‹#›</a:t>
            </a:fld>
            <a:endParaRPr kumimoji="1" lang="ja-JP" altLang="en-US"/>
          </a:p>
        </p:txBody>
      </p:sp>
    </p:spTree>
    <p:extLst>
      <p:ext uri="{BB962C8B-B14F-4D97-AF65-F5344CB8AC3E}">
        <p14:creationId xmlns:p14="http://schemas.microsoft.com/office/powerpoint/2010/main" val="703923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平素は本市福祉行政にご理解、ご協力賜り誠にありがとうございます。</a:t>
            </a:r>
          </a:p>
          <a:p>
            <a:r>
              <a:rPr kumimoji="1" lang="ja-JP" altLang="ja-JP" sz="1200" kern="1200" dirty="0" smtClean="0">
                <a:solidFill>
                  <a:schemeClr val="tx1"/>
                </a:solidFill>
                <a:effectLst/>
                <a:latin typeface="+mn-lt"/>
                <a:ea typeface="+mn-ea"/>
                <a:cs typeface="+mn-cs"/>
              </a:rPr>
              <a:t>障害福祉課の喜多でございます。よろしくお願いいたします。</a:t>
            </a:r>
            <a:r>
              <a:rPr kumimoji="1" lang="ja-JP" altLang="ja-JP" sz="1200" strike="sngStrike" kern="1200" dirty="0" smtClean="0">
                <a:solidFill>
                  <a:schemeClr val="tx1"/>
                </a:solidFill>
                <a:effectLst/>
                <a:latin typeface="+mn-lt"/>
                <a:ea typeface="+mn-ea"/>
                <a:cs typeface="+mn-cs"/>
              </a:rPr>
              <a:t>着座させていただきます。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それでは、さっそくではございますが、私の方からは、大和郡山市の障害福祉の概況等について、報告させていただきます。</a:t>
            </a:r>
          </a:p>
          <a:p>
            <a:endParaRPr kumimoji="1" lang="ja-JP" altLang="en-US" dirty="0"/>
          </a:p>
        </p:txBody>
      </p:sp>
    </p:spTree>
    <p:extLst>
      <p:ext uri="{BB962C8B-B14F-4D97-AF65-F5344CB8AC3E}">
        <p14:creationId xmlns:p14="http://schemas.microsoft.com/office/powerpoint/2010/main" val="426200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「サポートネットつなぐ」にご賛同いただける関係機関の出入り口の目立つところに、つなぐステッカーを掲示していただいています。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0769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困りごとのある人が、つなぐステッカーを掲示している協力福祉施設に行けば、適切な機関につないでもらえるシステムです。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8571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805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①相談を受ける（相手の話をよく聞いてください）</a:t>
            </a:r>
            <a:endParaRPr kumimoji="1" lang="en-US" altLang="ja-JP" dirty="0" smtClean="0"/>
          </a:p>
          <a:p>
            <a:r>
              <a:rPr kumimoji="1" lang="ja-JP" altLang="en-US" dirty="0" smtClean="0"/>
              <a:t>②話の流れで情報を得る（主訴は何であるのか、読み取ってください）</a:t>
            </a:r>
            <a:endParaRPr kumimoji="1" lang="en-US" altLang="ja-JP" dirty="0" smtClean="0"/>
          </a:p>
          <a:p>
            <a:r>
              <a:rPr kumimoji="1" lang="ja-JP" altLang="en-US" dirty="0" smtClean="0"/>
              <a:t>③相談主旨をまとめる</a:t>
            </a:r>
            <a:endParaRPr kumimoji="1" lang="en-US" altLang="ja-JP" dirty="0" smtClean="0"/>
          </a:p>
          <a:p>
            <a:r>
              <a:rPr kumimoji="1" lang="ja-JP" altLang="en-US" dirty="0" smtClean="0"/>
              <a:t>④対応方法の検討</a:t>
            </a:r>
            <a:endParaRPr kumimoji="1" lang="en-US" altLang="ja-JP" dirty="0" smtClean="0"/>
          </a:p>
          <a:p>
            <a:r>
              <a:rPr kumimoji="1" lang="ja-JP" altLang="en-US" dirty="0" smtClean="0"/>
              <a:t>⑤関連する機関を検討</a:t>
            </a:r>
            <a:endParaRPr kumimoji="1" lang="en-US" altLang="ja-JP" dirty="0" smtClean="0"/>
          </a:p>
          <a:p>
            <a:r>
              <a:rPr kumimoji="1" lang="ja-JP" altLang="en-US" dirty="0" smtClean="0"/>
              <a:t>⑥連絡先・段取りを考える</a:t>
            </a:r>
            <a:endParaRPr kumimoji="1" lang="en-US" altLang="ja-JP" dirty="0" smtClean="0"/>
          </a:p>
          <a:p>
            <a:r>
              <a:rPr kumimoji="1" lang="ja-JP" altLang="en-US" dirty="0" smtClean="0"/>
              <a:t>⑦専門機関を紹介した場合、相談者から情報提供の了解をもらう。</a:t>
            </a:r>
            <a:endParaRPr kumimoji="1" lang="en-US" altLang="ja-JP" dirty="0" smtClean="0"/>
          </a:p>
          <a:p>
            <a:r>
              <a:rPr kumimoji="1" lang="ja-JP" altLang="en-US" dirty="0" smtClean="0"/>
              <a:t>⑧専門機関への情報提供を行う。</a:t>
            </a:r>
            <a:endParaRPr kumimoji="1" lang="en-US" altLang="ja-JP" dirty="0" smtClean="0"/>
          </a:p>
          <a:p>
            <a:r>
              <a:rPr kumimoji="1" lang="ja-JP" altLang="en-US" dirty="0" smtClean="0"/>
              <a:t>⑨相談者から専門機関へ連絡を入れてもらう。</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279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対応日／対応時間／居住地／性別／年代／相談者／相談内容／対応／つなぎ先</a:t>
            </a:r>
            <a:endParaRPr kumimoji="1" lang="en-US" altLang="ja-JP" dirty="0" smtClean="0"/>
          </a:p>
          <a:p>
            <a:r>
              <a:rPr kumimoji="1" lang="ja-JP" altLang="en-US" dirty="0" smtClean="0"/>
              <a:t>必要事項を記入いただき、事務局まで</a:t>
            </a:r>
            <a:r>
              <a:rPr kumimoji="1" lang="en-US" altLang="ja-JP" dirty="0" smtClean="0"/>
              <a:t>FAX</a:t>
            </a:r>
            <a:r>
              <a:rPr kumimoji="1" lang="ja-JP" altLang="en-US" dirty="0" smtClean="0"/>
              <a:t>またはメールでお送りください。</a:t>
            </a:r>
            <a:endParaRPr kumimoji="1" lang="en-US" altLang="ja-JP" dirty="0" smtClean="0"/>
          </a:p>
          <a:p>
            <a:r>
              <a:rPr kumimoji="1" lang="ja-JP" altLang="en-US" dirty="0" smtClean="0"/>
              <a:t>これで完了です！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235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どこにつないだら良いのか、困った場合、市　障害福祉係　や　３支援センター　へご相談ください。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0073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令和５年度　</a:t>
            </a:r>
            <a:r>
              <a:rPr kumimoji="1" lang="ja-JP" altLang="ja-JP" sz="1200" kern="1200" dirty="0" err="1" smtClean="0">
                <a:solidFill>
                  <a:schemeClr val="tx1"/>
                </a:solidFill>
                <a:effectLst/>
                <a:latin typeface="+mn-lt"/>
                <a:ea typeface="+mn-ea"/>
                <a:cs typeface="+mn-cs"/>
              </a:rPr>
              <a:t>つなぐの</a:t>
            </a:r>
            <a:r>
              <a:rPr kumimoji="1" lang="ja-JP" altLang="ja-JP" sz="1200" kern="1200" dirty="0" smtClean="0">
                <a:solidFill>
                  <a:schemeClr val="tx1"/>
                </a:solidFill>
                <a:effectLst/>
                <a:latin typeface="+mn-lt"/>
                <a:ea typeface="+mn-ea"/>
                <a:cs typeface="+mn-cs"/>
              </a:rPr>
              <a:t>実績は現在１件。</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お孫さんの様子を心配した方からのご相談でした。</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相談支援事業所に繫がったケースです。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92555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u="none" kern="1200" dirty="0" smtClean="0">
                <a:solidFill>
                  <a:schemeClr val="tx1"/>
                </a:solidFill>
                <a:effectLst/>
                <a:latin typeface="+mn-lt"/>
                <a:ea typeface="+mn-ea"/>
                <a:cs typeface="+mn-cs"/>
              </a:rPr>
              <a:t>現在、協力事業所として登録されているのが、　</a:t>
            </a:r>
            <a:r>
              <a:rPr kumimoji="1" lang="ja-JP" altLang="en-US" sz="1200" u="none" kern="1200" dirty="0" smtClean="0">
                <a:solidFill>
                  <a:schemeClr val="tx1"/>
                </a:solidFill>
                <a:effectLst/>
                <a:latin typeface="+mn-lt"/>
                <a:ea typeface="+mn-ea"/>
                <a:cs typeface="+mn-cs"/>
              </a:rPr>
              <a:t>４０</a:t>
            </a:r>
            <a:r>
              <a:rPr kumimoji="1" lang="ja-JP" altLang="ja-JP" sz="1200" u="none" kern="1200" dirty="0" smtClean="0">
                <a:solidFill>
                  <a:schemeClr val="tx1"/>
                </a:solidFill>
                <a:effectLst/>
                <a:latin typeface="+mn-lt"/>
                <a:ea typeface="+mn-ea"/>
                <a:cs typeface="+mn-cs"/>
              </a:rPr>
              <a:t>事業所。</a:t>
            </a:r>
            <a:endParaRPr kumimoji="1" lang="en-US" altLang="ja-JP"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effectLst/>
                <a:latin typeface="+mn-lt"/>
                <a:ea typeface="+mn-ea"/>
                <a:cs typeface="+mn-cs"/>
              </a:rPr>
              <a:t>今年度（</a:t>
            </a:r>
            <a:r>
              <a:rPr kumimoji="1" lang="ja-JP" altLang="en-US" sz="1200" kern="1200" dirty="0" smtClean="0">
                <a:solidFill>
                  <a:schemeClr val="tx1"/>
                </a:solidFill>
                <a:effectLst/>
                <a:latin typeface="+mn-lt"/>
                <a:ea typeface="+mn-ea"/>
                <a:cs typeface="+mn-cs"/>
              </a:rPr>
              <a:t>令和５年度）は、</a:t>
            </a:r>
            <a:r>
              <a:rPr kumimoji="1" lang="ja-JP" altLang="ja-JP" sz="1200" kern="1200" dirty="0" smtClean="0">
                <a:solidFill>
                  <a:schemeClr val="tx1"/>
                </a:solidFill>
                <a:effectLst/>
                <a:latin typeface="+mn-lt"/>
                <a:ea typeface="+mn-ea"/>
                <a:cs typeface="+mn-cs"/>
              </a:rPr>
              <a:t>相談</a:t>
            </a:r>
            <a:r>
              <a:rPr kumimoji="1" lang="ja-JP" altLang="ja-JP" sz="1200" kern="1200" dirty="0" smtClean="0">
                <a:solidFill>
                  <a:schemeClr val="tx1"/>
                </a:solidFill>
                <a:effectLst/>
                <a:latin typeface="+mn-lt"/>
                <a:ea typeface="+mn-ea"/>
                <a:cs typeface="+mn-cs"/>
              </a:rPr>
              <a:t>の受け方・つなぎ方・報告方法等について</a:t>
            </a:r>
            <a:r>
              <a:rPr kumimoji="1" lang="ja-JP" altLang="en-US" sz="1200" kern="1200" dirty="0" smtClean="0">
                <a:solidFill>
                  <a:schemeClr val="tx1"/>
                </a:solidFill>
                <a:effectLst/>
                <a:latin typeface="+mn-lt"/>
                <a:ea typeface="+mn-ea"/>
                <a:cs typeface="+mn-cs"/>
              </a:rPr>
              <a:t>事例を交えた分かりやすい</a:t>
            </a:r>
            <a:r>
              <a:rPr kumimoji="1" lang="ja-JP" altLang="en-US" sz="1200" kern="1200" dirty="0" smtClean="0">
                <a:solidFill>
                  <a:schemeClr val="tx1"/>
                </a:solidFill>
                <a:effectLst/>
                <a:latin typeface="+mn-lt"/>
                <a:ea typeface="+mn-ea"/>
                <a:cs typeface="+mn-cs"/>
              </a:rPr>
              <a:t>動画作成を</a:t>
            </a:r>
            <a:r>
              <a:rPr kumimoji="1" lang="ja-JP" altLang="en-US" sz="1200" kern="1200" dirty="0" smtClean="0">
                <a:solidFill>
                  <a:schemeClr val="tx1"/>
                </a:solidFill>
                <a:effectLst/>
                <a:latin typeface="+mn-lt"/>
                <a:ea typeface="+mn-ea"/>
                <a:cs typeface="+mn-cs"/>
              </a:rPr>
              <a:t>しました</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155517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cap="none" spc="0" dirty="0" smtClean="0">
                <a:ln w="0"/>
                <a:solidFill>
                  <a:schemeClr val="tx1"/>
                </a:solidFill>
              </a:rPr>
              <a:t>事例：子どもが発達障害の診断を受けた。</a:t>
            </a:r>
            <a:endParaRPr lang="en-US" altLang="ja-JP" sz="1200" b="0" u="none" cap="none" spc="0" dirty="0" smtClean="0">
              <a:ln w="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u="none" cap="none" spc="0" dirty="0" smtClean="0">
              <a:ln w="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cap="none" spc="0" dirty="0" smtClean="0">
                <a:ln w="0"/>
                <a:solidFill>
                  <a:schemeClr val="tx1"/>
                </a:solidFill>
              </a:rPr>
              <a:t>事例：引きこもりの子どもがいる</a:t>
            </a:r>
            <a:r>
              <a:rPr lang="ja-JP" altLang="en-US" sz="1200" b="0" u="none" dirty="0" smtClean="0">
                <a:ln w="0"/>
              </a:rPr>
              <a:t>両親</a:t>
            </a:r>
            <a:r>
              <a:rPr lang="ja-JP" altLang="en-US" sz="1200" b="0" u="none" cap="none" spc="0" dirty="0" smtClean="0">
                <a:ln w="0"/>
                <a:solidFill>
                  <a:schemeClr val="tx1"/>
                </a:solidFill>
              </a:rPr>
              <a:t>・・・。</a:t>
            </a:r>
            <a:endParaRPr lang="en-US" altLang="ja-JP" sz="1200" b="0" u="none" cap="none" spc="0" dirty="0" smtClean="0">
              <a:ln w="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u="none" cap="none" spc="0" dirty="0" smtClean="0">
              <a:ln w="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cap="none" spc="0" dirty="0" smtClean="0">
                <a:ln w="0"/>
                <a:solidFill>
                  <a:schemeClr val="tx1"/>
                </a:solidFill>
              </a:rPr>
              <a:t>身近な相談事例をあげて、分かりやすくロールプレイ。</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b="1" u="sng" cap="none" spc="0" dirty="0" smtClean="0">
              <a:ln w="0"/>
              <a:solidFill>
                <a:schemeClr val="tx1"/>
              </a:solidFill>
            </a:endParaRPr>
          </a:p>
          <a:p>
            <a:endParaRPr kumimoji="1" lang="ja-JP" altLang="en-US" dirty="0"/>
          </a:p>
        </p:txBody>
      </p:sp>
    </p:spTree>
    <p:extLst>
      <p:ext uri="{BB962C8B-B14F-4D97-AF65-F5344CB8AC3E}">
        <p14:creationId xmlns:p14="http://schemas.microsoft.com/office/powerpoint/2010/main" val="427080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お困りごとの内容について</a:t>
            </a:r>
            <a:endParaRPr kumimoji="1" lang="en-US" altLang="ja-JP" dirty="0" smtClean="0"/>
          </a:p>
          <a:p>
            <a:pPr marL="0" indent="0">
              <a:buNone/>
            </a:pPr>
            <a:endParaRPr kumimoji="1" lang="en-US" altLang="ja-JP" dirty="0" smtClean="0"/>
          </a:p>
          <a:p>
            <a:pPr marL="0" indent="0">
              <a:buNone/>
            </a:pPr>
            <a:r>
              <a:rPr lang="ja-JP" altLang="en-US" dirty="0" smtClean="0"/>
              <a:t>・どのような解決（サービス）を望まれるか</a:t>
            </a:r>
            <a:endParaRPr lang="en-US" altLang="ja-JP" dirty="0" smtClean="0"/>
          </a:p>
          <a:p>
            <a:pPr marL="0" indent="0">
              <a:buNone/>
            </a:pPr>
            <a:endParaRPr kumimoji="1" lang="en-US" altLang="ja-JP" dirty="0" smtClean="0"/>
          </a:p>
          <a:p>
            <a:pPr marL="0" indent="0">
              <a:buNone/>
            </a:pPr>
            <a:r>
              <a:rPr kumimoji="1" lang="ja-JP" altLang="en-US" dirty="0" smtClean="0"/>
              <a:t>・どのような支援を望まれるか　　　　</a:t>
            </a:r>
            <a:r>
              <a:rPr lang="ja-JP" altLang="en-US" dirty="0" smtClean="0"/>
              <a:t>などを聞取り、マニュアルを確認し、</a:t>
            </a:r>
            <a:endParaRPr lang="en-US" altLang="ja-JP" dirty="0" smtClean="0"/>
          </a:p>
          <a:p>
            <a:pPr marL="0" indent="0">
              <a:buNone/>
            </a:pPr>
            <a:endParaRPr lang="en-US" altLang="ja-JP" dirty="0" smtClean="0"/>
          </a:p>
          <a:p>
            <a:pPr marL="0" indent="0">
              <a:buNone/>
            </a:pPr>
            <a:r>
              <a:rPr kumimoji="1" lang="ja-JP" altLang="en-US" dirty="0" smtClean="0"/>
              <a:t>適切と思われる機関、事業所を紹介する</a:t>
            </a:r>
          </a:p>
          <a:p>
            <a:endParaRPr kumimoji="1" lang="ja-JP" altLang="en-US" dirty="0"/>
          </a:p>
        </p:txBody>
      </p:sp>
    </p:spTree>
    <p:extLst>
      <p:ext uri="{BB962C8B-B14F-4D97-AF65-F5344CB8AC3E}">
        <p14:creationId xmlns:p14="http://schemas.microsoft.com/office/powerpoint/2010/main" val="271476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3200" kern="1200" dirty="0" smtClean="0">
                <a:solidFill>
                  <a:schemeClr val="tx1"/>
                </a:solidFill>
                <a:effectLst/>
                <a:latin typeface="+mn-lt"/>
                <a:ea typeface="+mn-ea"/>
                <a:cs typeface="+mn-cs"/>
              </a:rPr>
              <a:t>平成</a:t>
            </a:r>
            <a:r>
              <a:rPr kumimoji="1" lang="en-US" altLang="ja-JP" sz="3200" kern="1200" dirty="0" smtClean="0">
                <a:solidFill>
                  <a:schemeClr val="tx1"/>
                </a:solidFill>
                <a:effectLst/>
                <a:latin typeface="+mn-lt"/>
                <a:ea typeface="+mn-ea"/>
                <a:cs typeface="+mn-cs"/>
              </a:rPr>
              <a:t>30</a:t>
            </a:r>
            <a:r>
              <a:rPr kumimoji="1" lang="ja-JP" altLang="ja-JP" sz="3200" kern="1200" dirty="0" smtClean="0">
                <a:solidFill>
                  <a:schemeClr val="tx1"/>
                </a:solidFill>
                <a:effectLst/>
                <a:latin typeface="+mn-lt"/>
                <a:ea typeface="+mn-ea"/>
                <a:cs typeface="+mn-cs"/>
              </a:rPr>
              <a:t>年３月に</a:t>
            </a:r>
            <a:r>
              <a:rPr kumimoji="1" lang="en-US" altLang="ja-JP" sz="3200" kern="1200" dirty="0" smtClean="0">
                <a:solidFill>
                  <a:schemeClr val="tx1"/>
                </a:solidFill>
                <a:effectLst/>
                <a:latin typeface="+mn-lt"/>
                <a:ea typeface="+mn-ea"/>
                <a:cs typeface="+mn-cs"/>
              </a:rPr>
              <a:t>8</a:t>
            </a:r>
            <a:r>
              <a:rPr kumimoji="1" lang="ja-JP" altLang="ja-JP" sz="3200" kern="1200" dirty="0" smtClean="0">
                <a:solidFill>
                  <a:schemeClr val="tx1"/>
                </a:solidFill>
                <a:effectLst/>
                <a:latin typeface="+mn-lt"/>
                <a:ea typeface="+mn-ea"/>
                <a:cs typeface="+mn-cs"/>
              </a:rPr>
              <a:t>万</a:t>
            </a:r>
            <a:r>
              <a:rPr kumimoji="1" lang="en-US" altLang="ja-JP" sz="3200" kern="1200" dirty="0" smtClean="0">
                <a:solidFill>
                  <a:schemeClr val="tx1"/>
                </a:solidFill>
                <a:effectLst/>
                <a:latin typeface="+mn-lt"/>
                <a:ea typeface="+mn-ea"/>
                <a:cs typeface="+mn-cs"/>
              </a:rPr>
              <a:t>6</a:t>
            </a:r>
            <a:r>
              <a:rPr kumimoji="1" lang="ja-JP" altLang="ja-JP" sz="3200" kern="1200" dirty="0" smtClean="0">
                <a:solidFill>
                  <a:schemeClr val="tx1"/>
                </a:solidFill>
                <a:effectLst/>
                <a:latin typeface="+mn-lt"/>
                <a:ea typeface="+mn-ea"/>
                <a:cs typeface="+mn-cs"/>
              </a:rPr>
              <a:t>千</a:t>
            </a:r>
            <a:r>
              <a:rPr kumimoji="1" lang="en-US" altLang="ja-JP" sz="3200" kern="1200" dirty="0" smtClean="0">
                <a:solidFill>
                  <a:schemeClr val="tx1"/>
                </a:solidFill>
                <a:effectLst/>
                <a:latin typeface="+mn-lt"/>
                <a:ea typeface="+mn-ea"/>
                <a:cs typeface="+mn-cs"/>
              </a:rPr>
              <a:t>937</a:t>
            </a:r>
            <a:r>
              <a:rPr kumimoji="1" lang="ja-JP" altLang="ja-JP" sz="3200" kern="1200" dirty="0" smtClean="0">
                <a:solidFill>
                  <a:schemeClr val="tx1"/>
                </a:solidFill>
                <a:effectLst/>
                <a:latin typeface="+mn-lt"/>
                <a:ea typeface="+mn-ea"/>
                <a:cs typeface="+mn-cs"/>
              </a:rPr>
              <a:t>人であった人口は、令和</a:t>
            </a:r>
            <a:r>
              <a:rPr kumimoji="1" lang="en-US" altLang="ja-JP" sz="3200" kern="1200" dirty="0" smtClean="0">
                <a:solidFill>
                  <a:schemeClr val="tx1"/>
                </a:solidFill>
                <a:effectLst/>
                <a:latin typeface="+mn-lt"/>
                <a:ea typeface="+mn-ea"/>
                <a:cs typeface="+mn-cs"/>
              </a:rPr>
              <a:t>5</a:t>
            </a:r>
            <a:r>
              <a:rPr kumimoji="1" lang="ja-JP" altLang="ja-JP" sz="3200" kern="1200" dirty="0" smtClean="0">
                <a:solidFill>
                  <a:schemeClr val="tx1"/>
                </a:solidFill>
                <a:effectLst/>
                <a:latin typeface="+mn-lt"/>
                <a:ea typeface="+mn-ea"/>
                <a:cs typeface="+mn-cs"/>
              </a:rPr>
              <a:t>年３月末時点で</a:t>
            </a:r>
            <a:r>
              <a:rPr kumimoji="1" lang="en-US" altLang="ja-JP" sz="3200" kern="1200" dirty="0" smtClean="0">
                <a:solidFill>
                  <a:schemeClr val="tx1"/>
                </a:solidFill>
                <a:effectLst/>
                <a:latin typeface="+mn-lt"/>
                <a:ea typeface="+mn-ea"/>
                <a:cs typeface="+mn-cs"/>
              </a:rPr>
              <a:t>8</a:t>
            </a:r>
            <a:r>
              <a:rPr kumimoji="1" lang="ja-JP" altLang="ja-JP" sz="3200" kern="1200" dirty="0" smtClean="0">
                <a:solidFill>
                  <a:schemeClr val="tx1"/>
                </a:solidFill>
                <a:effectLst/>
                <a:latin typeface="+mn-lt"/>
                <a:ea typeface="+mn-ea"/>
                <a:cs typeface="+mn-cs"/>
              </a:rPr>
              <a:t>万</a:t>
            </a:r>
            <a:r>
              <a:rPr kumimoji="1" lang="en-US" altLang="ja-JP" sz="3200" kern="1200" dirty="0" smtClean="0">
                <a:solidFill>
                  <a:schemeClr val="tx1"/>
                </a:solidFill>
                <a:effectLst/>
                <a:latin typeface="+mn-lt"/>
                <a:ea typeface="+mn-ea"/>
                <a:cs typeface="+mn-cs"/>
              </a:rPr>
              <a:t>3</a:t>
            </a:r>
            <a:r>
              <a:rPr kumimoji="1" lang="ja-JP" altLang="ja-JP" sz="3200" kern="1200" dirty="0" smtClean="0">
                <a:solidFill>
                  <a:schemeClr val="tx1"/>
                </a:solidFill>
                <a:effectLst/>
                <a:latin typeface="+mn-lt"/>
                <a:ea typeface="+mn-ea"/>
                <a:cs typeface="+mn-cs"/>
              </a:rPr>
              <a:t>千</a:t>
            </a:r>
            <a:r>
              <a:rPr kumimoji="1" lang="en-US" altLang="ja-JP" sz="3200" kern="1200" dirty="0" smtClean="0">
                <a:solidFill>
                  <a:schemeClr val="tx1"/>
                </a:solidFill>
                <a:effectLst/>
                <a:latin typeface="+mn-lt"/>
                <a:ea typeface="+mn-ea"/>
                <a:cs typeface="+mn-cs"/>
              </a:rPr>
              <a:t>639</a:t>
            </a:r>
            <a:r>
              <a:rPr kumimoji="1" lang="ja-JP" altLang="ja-JP" sz="3200" kern="1200" dirty="0" smtClean="0">
                <a:solidFill>
                  <a:schemeClr val="tx1"/>
                </a:solidFill>
                <a:effectLst/>
                <a:latin typeface="+mn-lt"/>
                <a:ea typeface="+mn-ea"/>
                <a:cs typeface="+mn-cs"/>
              </a:rPr>
              <a:t>人になっております。</a:t>
            </a:r>
            <a:endParaRPr kumimoji="1" lang="en-US" altLang="ja-JP" sz="3200" kern="1200" dirty="0" smtClean="0">
              <a:solidFill>
                <a:schemeClr val="tx1"/>
              </a:solidFill>
              <a:effectLst/>
              <a:latin typeface="+mn-lt"/>
              <a:ea typeface="+mn-ea"/>
              <a:cs typeface="+mn-cs"/>
            </a:endParaRPr>
          </a:p>
          <a:p>
            <a:r>
              <a:rPr kumimoji="1" lang="ja-JP" altLang="ja-JP" sz="3200" kern="1200" dirty="0" smtClean="0">
                <a:solidFill>
                  <a:schemeClr val="tx1"/>
                </a:solidFill>
                <a:effectLst/>
                <a:latin typeface="+mn-lt"/>
                <a:ea typeface="+mn-ea"/>
                <a:cs typeface="+mn-cs"/>
              </a:rPr>
              <a:t>５年間で</a:t>
            </a:r>
            <a:r>
              <a:rPr kumimoji="1" lang="en-US" altLang="ja-JP" sz="3200" kern="1200" dirty="0" smtClean="0">
                <a:solidFill>
                  <a:schemeClr val="tx1"/>
                </a:solidFill>
                <a:effectLst/>
                <a:latin typeface="+mn-lt"/>
                <a:ea typeface="+mn-ea"/>
                <a:cs typeface="+mn-cs"/>
              </a:rPr>
              <a:t>3</a:t>
            </a:r>
            <a:r>
              <a:rPr kumimoji="1" lang="ja-JP" altLang="ja-JP" sz="3200" kern="1200" dirty="0" smtClean="0">
                <a:solidFill>
                  <a:schemeClr val="tx1"/>
                </a:solidFill>
                <a:effectLst/>
                <a:latin typeface="+mn-lt"/>
                <a:ea typeface="+mn-ea"/>
                <a:cs typeface="+mn-cs"/>
              </a:rPr>
              <a:t>千</a:t>
            </a:r>
            <a:r>
              <a:rPr kumimoji="1" lang="en-US" altLang="ja-JP" sz="3200" kern="1200" dirty="0" smtClean="0">
                <a:solidFill>
                  <a:schemeClr val="tx1"/>
                </a:solidFill>
                <a:effectLst/>
                <a:latin typeface="+mn-lt"/>
                <a:ea typeface="+mn-ea"/>
                <a:cs typeface="+mn-cs"/>
              </a:rPr>
              <a:t>298</a:t>
            </a:r>
            <a:r>
              <a:rPr kumimoji="1" lang="ja-JP" altLang="ja-JP" sz="3200" kern="1200" dirty="0" smtClean="0">
                <a:solidFill>
                  <a:schemeClr val="tx1"/>
                </a:solidFill>
                <a:effectLst/>
                <a:latin typeface="+mn-lt"/>
                <a:ea typeface="+mn-ea"/>
                <a:cs typeface="+mn-cs"/>
              </a:rPr>
              <a:t>人の減少、平均すると年約</a:t>
            </a:r>
            <a:r>
              <a:rPr kumimoji="1" lang="en-US" altLang="ja-JP" sz="3200" kern="1200" dirty="0" smtClean="0">
                <a:solidFill>
                  <a:schemeClr val="tx1"/>
                </a:solidFill>
                <a:effectLst/>
                <a:latin typeface="+mn-lt"/>
                <a:ea typeface="+mn-ea"/>
                <a:cs typeface="+mn-cs"/>
              </a:rPr>
              <a:t>660</a:t>
            </a:r>
            <a:r>
              <a:rPr kumimoji="1" lang="ja-JP" altLang="ja-JP" sz="3200" kern="1200" dirty="0" smtClean="0">
                <a:solidFill>
                  <a:schemeClr val="tx1"/>
                </a:solidFill>
                <a:effectLst/>
                <a:latin typeface="+mn-lt"/>
                <a:ea typeface="+mn-ea"/>
                <a:cs typeface="+mn-cs"/>
              </a:rPr>
              <a:t>人ずつの減少となっています。</a:t>
            </a:r>
          </a:p>
          <a:p>
            <a:r>
              <a:rPr kumimoji="1" lang="ja-JP" altLang="ja-JP" sz="3200" kern="1200" dirty="0" smtClean="0">
                <a:solidFill>
                  <a:schemeClr val="tx1"/>
                </a:solidFill>
                <a:effectLst/>
                <a:latin typeface="+mn-lt"/>
                <a:ea typeface="+mn-ea"/>
                <a:cs typeface="+mn-cs"/>
              </a:rPr>
              <a:t>一方で、世帯の数は平成</a:t>
            </a:r>
            <a:r>
              <a:rPr kumimoji="1" lang="en-US" altLang="ja-JP" sz="3200" kern="1200" dirty="0" smtClean="0">
                <a:solidFill>
                  <a:schemeClr val="tx1"/>
                </a:solidFill>
                <a:effectLst/>
                <a:latin typeface="+mn-lt"/>
                <a:ea typeface="+mn-ea"/>
                <a:cs typeface="+mn-cs"/>
              </a:rPr>
              <a:t>30</a:t>
            </a:r>
            <a:r>
              <a:rPr kumimoji="1" lang="ja-JP" altLang="ja-JP" sz="3200" kern="1200" dirty="0" smtClean="0">
                <a:solidFill>
                  <a:schemeClr val="tx1"/>
                </a:solidFill>
                <a:effectLst/>
                <a:latin typeface="+mn-lt"/>
                <a:ea typeface="+mn-ea"/>
                <a:cs typeface="+mn-cs"/>
              </a:rPr>
              <a:t>年３月の</a:t>
            </a:r>
            <a:r>
              <a:rPr kumimoji="1" lang="en-US" altLang="ja-JP" sz="3200" kern="1200" dirty="0" smtClean="0">
                <a:solidFill>
                  <a:schemeClr val="tx1"/>
                </a:solidFill>
                <a:effectLst/>
                <a:latin typeface="+mn-lt"/>
                <a:ea typeface="+mn-ea"/>
                <a:cs typeface="+mn-cs"/>
              </a:rPr>
              <a:t>3</a:t>
            </a:r>
            <a:r>
              <a:rPr kumimoji="1" lang="ja-JP" altLang="ja-JP" sz="3200" kern="1200" dirty="0" smtClean="0">
                <a:solidFill>
                  <a:schemeClr val="tx1"/>
                </a:solidFill>
                <a:effectLst/>
                <a:latin typeface="+mn-lt"/>
                <a:ea typeface="+mn-ea"/>
                <a:cs typeface="+mn-cs"/>
              </a:rPr>
              <a:t>万</a:t>
            </a:r>
            <a:r>
              <a:rPr kumimoji="1" lang="en-US" altLang="ja-JP" sz="3200" kern="1200" dirty="0" smtClean="0">
                <a:solidFill>
                  <a:schemeClr val="tx1"/>
                </a:solidFill>
                <a:effectLst/>
                <a:latin typeface="+mn-lt"/>
                <a:ea typeface="+mn-ea"/>
                <a:cs typeface="+mn-cs"/>
              </a:rPr>
              <a:t>7</a:t>
            </a:r>
            <a:r>
              <a:rPr kumimoji="1" lang="ja-JP" altLang="ja-JP" sz="3200" kern="1200" dirty="0" smtClean="0">
                <a:solidFill>
                  <a:schemeClr val="tx1"/>
                </a:solidFill>
                <a:effectLst/>
                <a:latin typeface="+mn-lt"/>
                <a:ea typeface="+mn-ea"/>
                <a:cs typeface="+mn-cs"/>
              </a:rPr>
              <a:t>千</a:t>
            </a:r>
            <a:r>
              <a:rPr kumimoji="1" lang="en-US" altLang="ja-JP" sz="3200" kern="1200" dirty="0" smtClean="0">
                <a:solidFill>
                  <a:schemeClr val="tx1"/>
                </a:solidFill>
                <a:effectLst/>
                <a:latin typeface="+mn-lt"/>
                <a:ea typeface="+mn-ea"/>
                <a:cs typeface="+mn-cs"/>
              </a:rPr>
              <a:t>926</a:t>
            </a:r>
            <a:r>
              <a:rPr kumimoji="1" lang="ja-JP" altLang="ja-JP" sz="3200" kern="1200" dirty="0" smtClean="0">
                <a:solidFill>
                  <a:schemeClr val="tx1"/>
                </a:solidFill>
                <a:effectLst/>
                <a:latin typeface="+mn-lt"/>
                <a:ea typeface="+mn-ea"/>
                <a:cs typeface="+mn-cs"/>
              </a:rPr>
              <a:t>世帯から、令和</a:t>
            </a:r>
            <a:r>
              <a:rPr kumimoji="1" lang="en-US" altLang="ja-JP" sz="3200" kern="1200" dirty="0" smtClean="0">
                <a:solidFill>
                  <a:schemeClr val="tx1"/>
                </a:solidFill>
                <a:effectLst/>
                <a:latin typeface="+mn-lt"/>
                <a:ea typeface="+mn-ea"/>
                <a:cs typeface="+mn-cs"/>
              </a:rPr>
              <a:t>5</a:t>
            </a:r>
            <a:r>
              <a:rPr kumimoji="1" lang="ja-JP" altLang="ja-JP" sz="3200" kern="1200" dirty="0" smtClean="0">
                <a:solidFill>
                  <a:schemeClr val="tx1"/>
                </a:solidFill>
                <a:effectLst/>
                <a:latin typeface="+mn-lt"/>
                <a:ea typeface="+mn-ea"/>
                <a:cs typeface="+mn-cs"/>
              </a:rPr>
              <a:t>年３月末時点では、</a:t>
            </a:r>
            <a:r>
              <a:rPr kumimoji="1" lang="en-US" altLang="ja-JP" sz="3200" kern="1200" dirty="0" smtClean="0">
                <a:solidFill>
                  <a:schemeClr val="tx1"/>
                </a:solidFill>
                <a:effectLst/>
                <a:latin typeface="+mn-lt"/>
                <a:ea typeface="+mn-ea"/>
                <a:cs typeface="+mn-cs"/>
              </a:rPr>
              <a:t>3</a:t>
            </a:r>
            <a:r>
              <a:rPr kumimoji="1" lang="ja-JP" altLang="ja-JP" sz="3200" kern="1200" dirty="0" smtClean="0">
                <a:solidFill>
                  <a:schemeClr val="tx1"/>
                </a:solidFill>
                <a:effectLst/>
                <a:latin typeface="+mn-lt"/>
                <a:ea typeface="+mn-ea"/>
                <a:cs typeface="+mn-cs"/>
              </a:rPr>
              <a:t>万</a:t>
            </a:r>
            <a:r>
              <a:rPr kumimoji="1" lang="en-US" altLang="ja-JP" sz="3200" kern="1200" dirty="0" smtClean="0">
                <a:solidFill>
                  <a:schemeClr val="tx1"/>
                </a:solidFill>
                <a:effectLst/>
                <a:latin typeface="+mn-lt"/>
                <a:ea typeface="+mn-ea"/>
                <a:cs typeface="+mn-cs"/>
              </a:rPr>
              <a:t>9</a:t>
            </a:r>
            <a:r>
              <a:rPr kumimoji="1" lang="ja-JP" altLang="ja-JP" sz="3200" kern="1200" dirty="0" smtClean="0">
                <a:solidFill>
                  <a:schemeClr val="tx1"/>
                </a:solidFill>
                <a:effectLst/>
                <a:latin typeface="+mn-lt"/>
                <a:ea typeface="+mn-ea"/>
                <a:cs typeface="+mn-cs"/>
              </a:rPr>
              <a:t>千</a:t>
            </a:r>
            <a:r>
              <a:rPr kumimoji="1" lang="en-US" altLang="ja-JP" sz="3200" kern="1200" dirty="0" smtClean="0">
                <a:solidFill>
                  <a:schemeClr val="tx1"/>
                </a:solidFill>
                <a:effectLst/>
                <a:latin typeface="+mn-lt"/>
                <a:ea typeface="+mn-ea"/>
                <a:cs typeface="+mn-cs"/>
              </a:rPr>
              <a:t>38</a:t>
            </a:r>
            <a:r>
              <a:rPr kumimoji="1" lang="ja-JP" altLang="ja-JP" sz="3200" kern="1200" dirty="0" smtClean="0">
                <a:solidFill>
                  <a:schemeClr val="tx1"/>
                </a:solidFill>
                <a:effectLst/>
                <a:latin typeface="+mn-lt"/>
                <a:ea typeface="+mn-ea"/>
                <a:cs typeface="+mn-cs"/>
              </a:rPr>
              <a:t>世帯</a:t>
            </a:r>
            <a:endParaRPr kumimoji="1" lang="en-US" altLang="ja-JP" sz="3200" kern="1200" dirty="0" smtClean="0">
              <a:solidFill>
                <a:schemeClr val="tx1"/>
              </a:solidFill>
              <a:effectLst/>
              <a:latin typeface="+mn-lt"/>
              <a:ea typeface="+mn-ea"/>
              <a:cs typeface="+mn-cs"/>
            </a:endParaRPr>
          </a:p>
          <a:p>
            <a:r>
              <a:rPr kumimoji="1" lang="ja-JP" altLang="ja-JP" sz="3200" kern="1200" dirty="0" smtClean="0">
                <a:solidFill>
                  <a:schemeClr val="tx1"/>
                </a:solidFill>
                <a:effectLst/>
                <a:latin typeface="+mn-lt"/>
                <a:ea typeface="+mn-ea"/>
                <a:cs typeface="+mn-cs"/>
              </a:rPr>
              <a:t>となっており、５年間で約</a:t>
            </a:r>
            <a:r>
              <a:rPr kumimoji="1" lang="en-US" altLang="ja-JP" sz="3200" kern="1200" dirty="0" smtClean="0">
                <a:solidFill>
                  <a:schemeClr val="tx1"/>
                </a:solidFill>
                <a:effectLst/>
                <a:latin typeface="+mn-lt"/>
                <a:ea typeface="+mn-ea"/>
                <a:cs typeface="+mn-cs"/>
              </a:rPr>
              <a:t>1,110</a:t>
            </a:r>
            <a:r>
              <a:rPr kumimoji="1" lang="ja-JP" altLang="ja-JP" sz="3200" kern="1200" dirty="0" smtClean="0">
                <a:solidFill>
                  <a:schemeClr val="tx1"/>
                </a:solidFill>
                <a:effectLst/>
                <a:latin typeface="+mn-lt"/>
                <a:ea typeface="+mn-ea"/>
                <a:cs typeface="+mn-cs"/>
              </a:rPr>
              <a:t>世帯、平均すると年約</a:t>
            </a:r>
            <a:r>
              <a:rPr kumimoji="1" lang="en-US" altLang="ja-JP" sz="3200" kern="1200" dirty="0" smtClean="0">
                <a:solidFill>
                  <a:schemeClr val="tx1"/>
                </a:solidFill>
                <a:effectLst/>
                <a:latin typeface="+mn-lt"/>
                <a:ea typeface="+mn-ea"/>
                <a:cs typeface="+mn-cs"/>
              </a:rPr>
              <a:t>220</a:t>
            </a:r>
            <a:r>
              <a:rPr kumimoji="1" lang="ja-JP" altLang="ja-JP" sz="3200" kern="1200" dirty="0" smtClean="0">
                <a:solidFill>
                  <a:schemeClr val="tx1"/>
                </a:solidFill>
                <a:effectLst/>
                <a:latin typeface="+mn-lt"/>
                <a:ea typeface="+mn-ea"/>
                <a:cs typeface="+mn-cs"/>
              </a:rPr>
              <a:t>世帯ずつ増加しております。</a:t>
            </a:r>
          </a:p>
          <a:p>
            <a:r>
              <a:rPr kumimoji="1" lang="ja-JP" altLang="ja-JP" sz="3200" kern="1200" dirty="0" smtClean="0">
                <a:solidFill>
                  <a:schemeClr val="tx1"/>
                </a:solidFill>
                <a:effectLst/>
                <a:latin typeface="+mn-lt"/>
                <a:ea typeface="+mn-ea"/>
                <a:cs typeface="+mn-cs"/>
              </a:rPr>
              <a:t>世帯数は増加傾向となっており、核家族化が進んでいることがうかがえます。</a:t>
            </a:r>
            <a:endParaRPr kumimoji="1" lang="ja-JP" altLang="en-US" sz="3200" dirty="0"/>
          </a:p>
        </p:txBody>
      </p:sp>
    </p:spTree>
    <p:extLst>
      <p:ext uri="{BB962C8B-B14F-4D97-AF65-F5344CB8AC3E}">
        <p14:creationId xmlns:p14="http://schemas.microsoft.com/office/powerpoint/2010/main" val="102367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こちらの説明動画は、各部会で部会員の皆様にご覧いただく予定です。</a:t>
            </a:r>
            <a:endParaRPr kumimoji="1" lang="ja-JP" altLang="en-US" dirty="0"/>
          </a:p>
        </p:txBody>
      </p:sp>
    </p:spTree>
    <p:extLst>
      <p:ext uri="{BB962C8B-B14F-4D97-AF65-F5344CB8AC3E}">
        <p14:creationId xmlns:p14="http://schemas.microsoft.com/office/powerpoint/2010/main" val="749960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令和４年度は、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広報誌</a:t>
            </a:r>
            <a:r>
              <a:rPr kumimoji="1" lang="ja-JP" altLang="ja-JP" sz="1200" kern="1200" dirty="0" smtClean="0">
                <a:solidFill>
                  <a:schemeClr val="tx1"/>
                </a:solidFill>
                <a:effectLst/>
                <a:latin typeface="+mn-lt"/>
                <a:ea typeface="+mn-ea"/>
                <a:cs typeface="+mn-cs"/>
              </a:rPr>
              <a:t>つながりや市</a:t>
            </a:r>
            <a:r>
              <a:rPr kumimoji="1" lang="en-US" altLang="ja-JP" sz="1200" kern="1200" dirty="0" smtClean="0">
                <a:solidFill>
                  <a:schemeClr val="tx1"/>
                </a:solidFill>
                <a:effectLst/>
                <a:latin typeface="+mn-lt"/>
                <a:ea typeface="+mn-ea"/>
                <a:cs typeface="+mn-cs"/>
              </a:rPr>
              <a:t>HP</a:t>
            </a:r>
            <a:r>
              <a:rPr kumimoji="1" lang="ja-JP" altLang="ja-JP" sz="1200" kern="1200" dirty="0" err="1" smtClean="0">
                <a:solidFill>
                  <a:schemeClr val="tx1"/>
                </a:solidFill>
                <a:effectLst/>
                <a:latin typeface="+mn-lt"/>
                <a:ea typeface="+mn-ea"/>
                <a:cs typeface="+mn-cs"/>
              </a:rPr>
              <a:t>での</a:t>
            </a:r>
            <a:r>
              <a:rPr kumimoji="1" lang="en-US" altLang="ja-JP" sz="1200" kern="1200" dirty="0" smtClean="0">
                <a:solidFill>
                  <a:schemeClr val="tx1"/>
                </a:solidFill>
                <a:effectLst/>
                <a:latin typeface="+mn-lt"/>
                <a:ea typeface="+mn-ea"/>
                <a:cs typeface="+mn-cs"/>
              </a:rPr>
              <a:t>PR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１１月、</a:t>
            </a:r>
            <a:r>
              <a:rPr kumimoji="1" lang="ja-JP" altLang="ja-JP" sz="1200" kern="1200" dirty="0" smtClean="0">
                <a:solidFill>
                  <a:schemeClr val="tx1"/>
                </a:solidFill>
                <a:effectLst/>
                <a:latin typeface="+mn-lt"/>
                <a:ea typeface="+mn-ea"/>
                <a:cs typeface="+mn-cs"/>
              </a:rPr>
              <a:t>人権擁護委員への説明を実施。</a:t>
            </a:r>
          </a:p>
          <a:p>
            <a:r>
              <a:rPr kumimoji="1" lang="ja-JP" altLang="ja-JP" sz="1200" kern="1200" dirty="0" smtClean="0">
                <a:solidFill>
                  <a:schemeClr val="tx1"/>
                </a:solidFill>
                <a:effectLst/>
                <a:latin typeface="+mn-lt"/>
                <a:ea typeface="+mn-ea"/>
                <a:cs typeface="+mn-cs"/>
              </a:rPr>
              <a:t>１２月、市内</a:t>
            </a:r>
            <a:r>
              <a:rPr kumimoji="1" lang="en-US" altLang="ja-JP" sz="1200" kern="1200" dirty="0" smtClean="0">
                <a:solidFill>
                  <a:schemeClr val="tx1"/>
                </a:solidFill>
                <a:effectLst/>
                <a:latin typeface="+mn-lt"/>
                <a:ea typeface="+mn-ea"/>
                <a:cs typeface="+mn-cs"/>
              </a:rPr>
              <a:t>335</a:t>
            </a:r>
            <a:r>
              <a:rPr kumimoji="1" lang="ja-JP" altLang="ja-JP" sz="1200" kern="1200" dirty="0" smtClean="0">
                <a:solidFill>
                  <a:schemeClr val="tx1"/>
                </a:solidFill>
                <a:effectLst/>
                <a:latin typeface="+mn-lt"/>
                <a:ea typeface="+mn-ea"/>
                <a:cs typeface="+mn-cs"/>
              </a:rPr>
              <a:t>の自治会へ、ポスターの掲示・チラシの回覧依頼。</a:t>
            </a:r>
          </a:p>
          <a:p>
            <a:r>
              <a:rPr kumimoji="1" lang="ja-JP" altLang="ja-JP" sz="1200" kern="1200" dirty="0" smtClean="0">
                <a:solidFill>
                  <a:schemeClr val="tx1"/>
                </a:solidFill>
                <a:effectLst/>
                <a:latin typeface="+mn-lt"/>
                <a:ea typeface="+mn-ea"/>
                <a:cs typeface="+mn-cs"/>
              </a:rPr>
              <a:t>ポスターとチラシに</a:t>
            </a:r>
            <a:r>
              <a:rPr kumimoji="1" lang="en-US" altLang="ja-JP" sz="1200" kern="1200" dirty="0" smtClean="0">
                <a:solidFill>
                  <a:schemeClr val="tx1"/>
                </a:solidFill>
                <a:effectLst/>
                <a:latin typeface="+mn-lt"/>
                <a:ea typeface="+mn-ea"/>
                <a:cs typeface="+mn-cs"/>
              </a:rPr>
              <a:t>QR</a:t>
            </a:r>
            <a:r>
              <a:rPr kumimoji="1" lang="ja-JP" altLang="ja-JP" sz="1200" kern="1200" dirty="0" smtClean="0">
                <a:solidFill>
                  <a:schemeClr val="tx1"/>
                </a:solidFill>
                <a:effectLst/>
                <a:latin typeface="+mn-lt"/>
                <a:ea typeface="+mn-ea"/>
                <a:cs typeface="+mn-cs"/>
              </a:rPr>
              <a:t>コードをつけ、スマートフォンで読み取っていただくと、</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Map</a:t>
            </a:r>
            <a:r>
              <a:rPr kumimoji="1" lang="ja-JP" altLang="ja-JP" sz="1200" kern="1200" dirty="0" smtClean="0">
                <a:solidFill>
                  <a:schemeClr val="tx1"/>
                </a:solidFill>
                <a:effectLst/>
                <a:latin typeface="+mn-lt"/>
                <a:ea typeface="+mn-ea"/>
                <a:cs typeface="+mn-cs"/>
              </a:rPr>
              <a:t>上で協力事業所の確認が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出来る仕組みをつくりました。</a:t>
            </a:r>
          </a:p>
          <a:p>
            <a:r>
              <a:rPr kumimoji="1" lang="ja-JP" altLang="ja-JP" sz="1200" kern="1200" dirty="0" smtClean="0">
                <a:solidFill>
                  <a:schemeClr val="tx1"/>
                </a:solidFill>
                <a:effectLst/>
                <a:latin typeface="+mn-lt"/>
                <a:ea typeface="+mn-ea"/>
                <a:cs typeface="+mn-cs"/>
              </a:rPr>
              <a:t>１月、民生委員への説明を実施。</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79785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多くの方に「つなぐ」を知ってもらい、広報活動を進めてまいりましたが、</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QR</a:t>
            </a:r>
            <a:r>
              <a:rPr kumimoji="1" lang="ja-JP" altLang="ja-JP" sz="1200" kern="1200" dirty="0" smtClean="0">
                <a:solidFill>
                  <a:schemeClr val="tx1"/>
                </a:solidFill>
                <a:effectLst/>
                <a:latin typeface="+mn-lt"/>
                <a:ea typeface="+mn-ea"/>
                <a:cs typeface="+mn-cs"/>
              </a:rPr>
              <a:t>コードを読み込めない人はどうしたら良いのか」「協力事業所一覧をチラシに載せてもらわないと分かりにくい」等の</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ご意見をいただいております。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昨今インターネットの普及で当たり前になっていたことで、不便に感じておられる方がおられる事を再認識し、</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今後に活かしていかなければと感じております。</a:t>
            </a:r>
          </a:p>
          <a:p>
            <a:endParaRPr kumimoji="1" lang="ja-JP" altLang="en-US" dirty="0"/>
          </a:p>
        </p:txBody>
      </p:sp>
    </p:spTree>
    <p:extLst>
      <p:ext uri="{BB962C8B-B14F-4D97-AF65-F5344CB8AC3E}">
        <p14:creationId xmlns:p14="http://schemas.microsoft.com/office/powerpoint/2010/main" val="1435737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A4</a:t>
            </a:r>
            <a:r>
              <a:rPr kumimoji="1" lang="ja-JP" altLang="en-US" dirty="0" smtClean="0"/>
              <a:t>　２つ折りタイプのチラシが完成しました。</a:t>
            </a:r>
            <a:endParaRPr kumimoji="1" lang="en-US" altLang="ja-JP" dirty="0" smtClean="0"/>
          </a:p>
          <a:p>
            <a:endParaRPr kumimoji="1" lang="en-US" altLang="ja-JP" dirty="0" smtClean="0"/>
          </a:p>
          <a:p>
            <a:r>
              <a:rPr kumimoji="1" lang="ja-JP" altLang="en-US" dirty="0" smtClean="0"/>
              <a:t>手に取ってもらいやすいサイズで、協力団体の一覧表がのっています。</a:t>
            </a:r>
            <a:endParaRPr kumimoji="1" lang="en-US" altLang="ja-JP" dirty="0" smtClean="0"/>
          </a:p>
          <a:p>
            <a:endParaRPr kumimoji="1" lang="en-US" altLang="ja-JP" dirty="0" smtClean="0"/>
          </a:p>
          <a:p>
            <a:r>
              <a:rPr kumimoji="1" lang="ja-JP" altLang="en-US" dirty="0" smtClean="0"/>
              <a:t>令和４年度　</a:t>
            </a:r>
            <a:r>
              <a:rPr kumimoji="1" lang="en-US" altLang="ja-JP" dirty="0" smtClean="0"/>
              <a:t>QR</a:t>
            </a:r>
            <a:r>
              <a:rPr kumimoji="1" lang="ja-JP" altLang="en-US" dirty="0" smtClean="0"/>
              <a:t>コード付きのポスターを製作し、</a:t>
            </a:r>
            <a:r>
              <a:rPr kumimoji="1" lang="en-US" altLang="ja-JP" dirty="0" smtClean="0"/>
              <a:t>QR</a:t>
            </a:r>
            <a:r>
              <a:rPr kumimoji="1" lang="ja-JP" altLang="en-US" dirty="0" smtClean="0"/>
              <a:t>コードを読み取り　協力事業所一覧をご覧いただく</a:t>
            </a:r>
            <a:endParaRPr kumimoji="1" lang="en-US" altLang="ja-JP" dirty="0" smtClean="0"/>
          </a:p>
          <a:p>
            <a:r>
              <a:rPr kumimoji="1" lang="ja-JP" altLang="en-US" dirty="0" smtClean="0"/>
              <a:t>仕組みをつくりましたが、「コードを読めない人はどうするの？」というご意見がありました。</a:t>
            </a:r>
            <a:endParaRPr kumimoji="1" lang="en-US" altLang="ja-JP" dirty="0" smtClean="0"/>
          </a:p>
          <a:p>
            <a:endParaRPr kumimoji="1" lang="en-US" altLang="ja-JP" dirty="0" smtClean="0"/>
          </a:p>
          <a:p>
            <a:r>
              <a:rPr kumimoji="1" lang="ja-JP" altLang="en-US" dirty="0" smtClean="0"/>
              <a:t>そこからこのチラシを製作することになりました。</a:t>
            </a:r>
            <a:endParaRPr kumimoji="1" lang="ja-JP" altLang="en-US" dirty="0"/>
          </a:p>
        </p:txBody>
      </p:sp>
    </p:spTree>
    <p:extLst>
      <p:ext uri="{BB962C8B-B14F-4D97-AF65-F5344CB8AC3E}">
        <p14:creationId xmlns:p14="http://schemas.microsoft.com/office/powerpoint/2010/main" val="14104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２つ折りチラシの内側にこの一覧が載っています。</a:t>
            </a:r>
            <a:endParaRPr kumimoji="1" lang="en-US" altLang="ja-JP" dirty="0" smtClean="0"/>
          </a:p>
          <a:p>
            <a:endParaRPr kumimoji="1" lang="en-US" altLang="ja-JP" dirty="0" smtClean="0"/>
          </a:p>
          <a:p>
            <a:r>
              <a:rPr kumimoji="1" lang="ja-JP" altLang="en-US" dirty="0" smtClean="0"/>
              <a:t>協力事業所、市の施設の窓口に設置予定です。</a:t>
            </a:r>
            <a:endParaRPr kumimoji="1" lang="ja-JP" altLang="en-US" dirty="0"/>
          </a:p>
        </p:txBody>
      </p:sp>
    </p:spTree>
    <p:extLst>
      <p:ext uri="{BB962C8B-B14F-4D97-AF65-F5344CB8AC3E}">
        <p14:creationId xmlns:p14="http://schemas.microsoft.com/office/powerpoint/2010/main" val="222096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本整備事業は、皆様とともにつくりあげていくものであり、「サポートネットつなぐ」のネットワークを更に細かくすることにより、困りごとのある方が孤立する事なく適切な機関につなげれるよう取り組んでまいりたいと考えております。</a:t>
            </a:r>
          </a:p>
          <a:p>
            <a:endParaRPr kumimoji="1" lang="ja-JP" altLang="en-US" dirty="0"/>
          </a:p>
        </p:txBody>
      </p:sp>
    </p:spTree>
    <p:extLst>
      <p:ext uri="{BB962C8B-B14F-4D97-AF65-F5344CB8AC3E}">
        <p14:creationId xmlns:p14="http://schemas.microsoft.com/office/powerpoint/2010/main" val="1023764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簡単ではございますが、障害福祉課からの報告とさせていただきます。</a:t>
            </a:r>
          </a:p>
          <a:p>
            <a:r>
              <a:rPr kumimoji="1" lang="ja-JP" altLang="ja-JP" sz="1200" kern="1200" dirty="0" smtClean="0">
                <a:solidFill>
                  <a:schemeClr val="tx1"/>
                </a:solidFill>
                <a:effectLst/>
                <a:latin typeface="+mn-lt"/>
                <a:ea typeface="+mn-ea"/>
                <a:cs typeface="+mn-cs"/>
              </a:rPr>
              <a:t>ありがとうございました。</a:t>
            </a:r>
          </a:p>
          <a:p>
            <a:endParaRPr kumimoji="1" lang="ja-JP" altLang="en-US" dirty="0"/>
          </a:p>
        </p:txBody>
      </p:sp>
    </p:spTree>
    <p:extLst>
      <p:ext uri="{BB962C8B-B14F-4D97-AF65-F5344CB8AC3E}">
        <p14:creationId xmlns:p14="http://schemas.microsoft.com/office/powerpoint/2010/main" val="244490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障害者手帳の所持者数の推移でございます。</a:t>
            </a:r>
          </a:p>
          <a:p>
            <a:r>
              <a:rPr kumimoji="1" lang="ja-JP" altLang="ja-JP" sz="1200" kern="1200" dirty="0" smtClean="0">
                <a:solidFill>
                  <a:schemeClr val="tx1"/>
                </a:solidFill>
                <a:effectLst/>
                <a:latin typeface="+mn-lt"/>
                <a:ea typeface="+mn-ea"/>
                <a:cs typeface="+mn-cs"/>
              </a:rPr>
              <a:t>はじめに、身体障害者手帳所持者数について</a:t>
            </a:r>
            <a:r>
              <a:rPr kumimoji="1" lang="ja-JP" altLang="ja-JP" sz="1200" kern="1200" dirty="0" err="1"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ございます。所持者数は、平成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年３月末時点で</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千</a:t>
            </a:r>
            <a:r>
              <a:rPr kumimoji="1" lang="en-US" altLang="ja-JP" sz="1200" kern="1200" dirty="0" smtClean="0">
                <a:solidFill>
                  <a:schemeClr val="tx1"/>
                </a:solidFill>
                <a:effectLst/>
                <a:latin typeface="+mn-lt"/>
                <a:ea typeface="+mn-ea"/>
                <a:cs typeface="+mn-cs"/>
              </a:rPr>
              <a:t>267</a:t>
            </a:r>
            <a:r>
              <a:rPr kumimoji="1" lang="ja-JP" altLang="ja-JP" sz="1200" kern="1200" dirty="0" smtClean="0">
                <a:solidFill>
                  <a:schemeClr val="tx1"/>
                </a:solidFill>
                <a:effectLst/>
                <a:latin typeface="+mn-lt"/>
                <a:ea typeface="+mn-ea"/>
                <a:cs typeface="+mn-cs"/>
              </a:rPr>
              <a:t>人、</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５年後の令和</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年３月末時点では、</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千</a:t>
            </a:r>
            <a:r>
              <a:rPr kumimoji="1" lang="en-US" altLang="ja-JP" sz="1200" kern="1200" dirty="0" smtClean="0">
                <a:solidFill>
                  <a:schemeClr val="tx1"/>
                </a:solidFill>
                <a:effectLst/>
                <a:latin typeface="+mn-lt"/>
                <a:ea typeface="+mn-ea"/>
                <a:cs typeface="+mn-cs"/>
              </a:rPr>
              <a:t>88</a:t>
            </a:r>
            <a:r>
              <a:rPr kumimoji="1" lang="ja-JP" altLang="ja-JP" sz="1200" kern="1200" dirty="0" smtClean="0">
                <a:solidFill>
                  <a:schemeClr val="tx1"/>
                </a:solidFill>
                <a:effectLst/>
                <a:latin typeface="+mn-lt"/>
                <a:ea typeface="+mn-ea"/>
                <a:cs typeface="+mn-cs"/>
              </a:rPr>
              <a:t>人となっております。</a:t>
            </a:r>
            <a:endParaRPr kumimoji="1" lang="ja-JP" altLang="ja-JP" sz="1200" strike="dblStrike" kern="1200" baseline="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次に、療育手帳所持者数について</a:t>
            </a:r>
            <a:r>
              <a:rPr kumimoji="1" lang="ja-JP" altLang="ja-JP" sz="1200" kern="1200" dirty="0" err="1"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ございます。平成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年３月末時点で</a:t>
            </a:r>
            <a:r>
              <a:rPr kumimoji="1" lang="en-US" altLang="ja-JP" sz="1200" kern="1200" dirty="0" smtClean="0">
                <a:solidFill>
                  <a:schemeClr val="tx1"/>
                </a:solidFill>
                <a:effectLst/>
                <a:latin typeface="+mn-lt"/>
                <a:ea typeface="+mn-ea"/>
                <a:cs typeface="+mn-cs"/>
              </a:rPr>
              <a:t>749</a:t>
            </a:r>
            <a:r>
              <a:rPr kumimoji="1" lang="ja-JP" altLang="ja-JP" sz="1200" kern="1200" dirty="0" smtClean="0">
                <a:solidFill>
                  <a:schemeClr val="tx1"/>
                </a:solidFill>
                <a:effectLst/>
                <a:latin typeface="+mn-lt"/>
                <a:ea typeface="+mn-ea"/>
                <a:cs typeface="+mn-cs"/>
              </a:rPr>
              <a:t>人、５年後の令和</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年３月末時点で、</a:t>
            </a:r>
            <a:r>
              <a:rPr kumimoji="1" lang="en-US" altLang="ja-JP" sz="1200" kern="1200" dirty="0" smtClean="0">
                <a:solidFill>
                  <a:schemeClr val="tx1"/>
                </a:solidFill>
                <a:effectLst/>
                <a:latin typeface="+mn-lt"/>
                <a:ea typeface="+mn-ea"/>
                <a:cs typeface="+mn-cs"/>
              </a:rPr>
              <a:t>951</a:t>
            </a:r>
            <a:r>
              <a:rPr kumimoji="1" lang="ja-JP" altLang="ja-JP" sz="1200" kern="1200" dirty="0" smtClean="0">
                <a:solidFill>
                  <a:schemeClr val="tx1"/>
                </a:solidFill>
                <a:effectLst/>
                <a:latin typeface="+mn-lt"/>
                <a:ea typeface="+mn-ea"/>
                <a:cs typeface="+mn-cs"/>
              </a:rPr>
              <a:t>人となっており、所持者数は、毎年約</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人ずつ増えております。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次に、精神障害者保健福祉手帳の所持者数について</a:t>
            </a:r>
            <a:r>
              <a:rPr kumimoji="1" lang="ja-JP" altLang="ja-JP" sz="1200" kern="1200" dirty="0" err="1"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ございます。平成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年３月の</a:t>
            </a:r>
            <a:r>
              <a:rPr kumimoji="1" lang="en-US" altLang="ja-JP" sz="1200" kern="1200" dirty="0" smtClean="0">
                <a:solidFill>
                  <a:schemeClr val="tx1"/>
                </a:solidFill>
                <a:effectLst/>
                <a:latin typeface="+mn-lt"/>
                <a:ea typeface="+mn-ea"/>
                <a:cs typeface="+mn-cs"/>
              </a:rPr>
              <a:t>723</a:t>
            </a:r>
            <a:r>
              <a:rPr kumimoji="1" lang="ja-JP" altLang="ja-JP" sz="1200" kern="1200" dirty="0" smtClean="0">
                <a:solidFill>
                  <a:schemeClr val="tx1"/>
                </a:solidFill>
                <a:effectLst/>
                <a:latin typeface="+mn-lt"/>
                <a:ea typeface="+mn-ea"/>
                <a:cs typeface="+mn-cs"/>
              </a:rPr>
              <a:t>人、５年後の令和</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年３月で</a:t>
            </a:r>
            <a:r>
              <a:rPr kumimoji="1" lang="en-US" altLang="ja-JP" sz="1200" kern="1200" dirty="0" smtClean="0">
                <a:solidFill>
                  <a:schemeClr val="tx1"/>
                </a:solidFill>
                <a:effectLst/>
                <a:latin typeface="+mn-lt"/>
                <a:ea typeface="+mn-ea"/>
                <a:cs typeface="+mn-cs"/>
              </a:rPr>
              <a:t>1,097</a:t>
            </a:r>
            <a:r>
              <a:rPr kumimoji="1" lang="ja-JP" altLang="ja-JP" sz="1200" kern="1200" dirty="0" smtClean="0">
                <a:solidFill>
                  <a:schemeClr val="tx1"/>
                </a:solidFill>
                <a:effectLst/>
                <a:latin typeface="+mn-lt"/>
                <a:ea typeface="+mn-ea"/>
                <a:cs typeface="+mn-cs"/>
              </a:rPr>
              <a:t>人となっており、５年間で</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倍と所持者数は、右肩上がりになっております。</a:t>
            </a:r>
          </a:p>
          <a:p>
            <a:r>
              <a:rPr kumimoji="1" lang="ja-JP" altLang="en-US" sz="1200" kern="1200" dirty="0" smtClean="0">
                <a:solidFill>
                  <a:schemeClr val="tx1"/>
                </a:solidFill>
                <a:effectLst/>
                <a:latin typeface="+mn-lt"/>
                <a:ea typeface="+mn-ea"/>
                <a:cs typeface="+mn-cs"/>
              </a:rPr>
              <a:t>令和</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年３月から令和</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年３月までの３年間でみますと毎年平均約</a:t>
            </a:r>
            <a:r>
              <a:rPr kumimoji="1" lang="en-US" altLang="ja-JP" sz="1200" kern="1200" dirty="0" smtClean="0">
                <a:solidFill>
                  <a:schemeClr val="tx1"/>
                </a:solidFill>
                <a:effectLst/>
                <a:latin typeface="+mn-lt"/>
                <a:ea typeface="+mn-ea"/>
                <a:cs typeface="+mn-cs"/>
              </a:rPr>
              <a:t>80</a:t>
            </a:r>
            <a:r>
              <a:rPr kumimoji="1" lang="ja-JP" altLang="ja-JP" sz="1200" kern="1200" dirty="0" smtClean="0">
                <a:solidFill>
                  <a:schemeClr val="tx1"/>
                </a:solidFill>
                <a:effectLst/>
                <a:latin typeface="+mn-lt"/>
                <a:ea typeface="+mn-ea"/>
                <a:cs typeface="+mn-cs"/>
              </a:rPr>
              <a:t>人ずつの増加となっております。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等級別でみると【</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級】が最も多く、全体の</a:t>
            </a:r>
            <a:r>
              <a:rPr kumimoji="1" lang="ja-JP" altLang="en-US"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％を占めています。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級</a:t>
            </a:r>
            <a:r>
              <a:rPr kumimoji="1" lang="en-US" altLang="ja-JP" sz="1200" kern="1200" dirty="0" smtClean="0">
                <a:solidFill>
                  <a:schemeClr val="tx1"/>
                </a:solidFill>
                <a:effectLst/>
                <a:latin typeface="+mn-lt"/>
                <a:ea typeface="+mn-ea"/>
                <a:cs typeface="+mn-cs"/>
              </a:rPr>
              <a:t>13</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級</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級</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いずれの等級も増加傾向にあります。</a:t>
            </a:r>
          </a:p>
          <a:p>
            <a:endParaRPr kumimoji="1" lang="ja-JP" altLang="en-US" dirty="0"/>
          </a:p>
        </p:txBody>
      </p:sp>
    </p:spTree>
    <p:extLst>
      <p:ext uri="{BB962C8B-B14F-4D97-AF65-F5344CB8AC3E}">
        <p14:creationId xmlns:p14="http://schemas.microsoft.com/office/powerpoint/2010/main" val="89302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自立支援給付費の中で、金額の大きい障害介護給付費と障害児通所給付費の費用の推移についてお伝えさせていただきます。</a:t>
            </a:r>
          </a:p>
          <a:p>
            <a:r>
              <a:rPr kumimoji="1" lang="ja-JP" altLang="ja-JP" sz="1200" kern="1200" dirty="0" smtClean="0">
                <a:solidFill>
                  <a:schemeClr val="tx1"/>
                </a:solidFill>
                <a:effectLst/>
                <a:latin typeface="+mn-lt"/>
                <a:ea typeface="+mn-ea"/>
                <a:cs typeface="+mn-cs"/>
              </a:rPr>
              <a:t>まず、障害介護給付費について</a:t>
            </a:r>
            <a:r>
              <a:rPr kumimoji="1" lang="ja-JP" altLang="ja-JP" sz="1200" kern="1200" dirty="0" err="1"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ございます。</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年度は、約</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千万円の支出でございましたが、５年後の令和</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年度は、</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千万円の支出となっております。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（令和</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年度は、</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千万円の支出）</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平均すると、毎年</a:t>
            </a:r>
            <a:r>
              <a:rPr kumimoji="1" lang="ja-JP" altLang="en-US" sz="1200" kern="1200" dirty="0" smtClean="0">
                <a:solidFill>
                  <a:schemeClr val="tx1"/>
                </a:solidFill>
                <a:effectLst/>
                <a:latin typeface="+mn-lt"/>
                <a:ea typeface="+mn-ea"/>
                <a:cs typeface="+mn-cs"/>
              </a:rPr>
              <a:t>約</a:t>
            </a:r>
            <a:r>
              <a:rPr kumimoji="1" lang="ja-JP" altLang="ja-JP" sz="1200" kern="1200" dirty="0" smtClean="0">
                <a:solidFill>
                  <a:schemeClr val="tx1"/>
                </a:solidFill>
                <a:effectLst/>
                <a:latin typeface="+mn-lt"/>
                <a:ea typeface="+mn-ea"/>
                <a:cs typeface="+mn-cs"/>
              </a:rPr>
              <a:t>１億</a:t>
            </a:r>
            <a:r>
              <a:rPr kumimoji="1" lang="ja-JP" altLang="en-US" sz="1200" kern="1200" dirty="0" smtClean="0">
                <a:solidFill>
                  <a:schemeClr val="tx1"/>
                </a:solidFill>
                <a:effectLst/>
                <a:latin typeface="+mn-lt"/>
                <a:ea typeface="+mn-ea"/>
                <a:cs typeface="+mn-cs"/>
              </a:rPr>
              <a:t>２千万</a:t>
            </a:r>
            <a:r>
              <a:rPr kumimoji="1" lang="ja-JP" altLang="ja-JP" sz="1200" kern="1200" dirty="0" smtClean="0">
                <a:solidFill>
                  <a:schemeClr val="tx1"/>
                </a:solidFill>
                <a:effectLst/>
                <a:latin typeface="+mn-lt"/>
                <a:ea typeface="+mn-ea"/>
                <a:cs typeface="+mn-cs"/>
              </a:rPr>
              <a:t>円ずつ、</a:t>
            </a:r>
            <a:r>
              <a:rPr kumimoji="1" lang="ja-JP" altLang="en-US"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％ずつ増加しております。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次に、障害児通所給付費について</a:t>
            </a:r>
            <a:r>
              <a:rPr kumimoji="1" lang="ja-JP" altLang="ja-JP" sz="1200" kern="1200" dirty="0" err="1"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ございます。</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年度は約３億</a:t>
            </a:r>
            <a:r>
              <a:rPr kumimoji="1" lang="en-US" altLang="ja-JP" sz="1200" kern="1200" dirty="0" smtClean="0">
                <a:solidFill>
                  <a:schemeClr val="tx1"/>
                </a:solidFill>
                <a:effectLst/>
                <a:latin typeface="+mn-lt"/>
                <a:ea typeface="+mn-ea"/>
                <a:cs typeface="+mn-cs"/>
              </a:rPr>
              <a:t>9</a:t>
            </a:r>
            <a:r>
              <a:rPr kumimoji="1" lang="ja-JP" altLang="ja-JP" sz="1200" kern="1200" dirty="0" smtClean="0">
                <a:solidFill>
                  <a:schemeClr val="tx1"/>
                </a:solidFill>
                <a:effectLst/>
                <a:latin typeface="+mn-lt"/>
                <a:ea typeface="+mn-ea"/>
                <a:cs typeface="+mn-cs"/>
              </a:rPr>
              <a:t>千万円でありましたが、５年後の令和</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年度は</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千万円となっております。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（令和</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年度は、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千万円）</a:t>
            </a:r>
          </a:p>
          <a:p>
            <a:r>
              <a:rPr kumimoji="1" lang="ja-JP" altLang="ja-JP" sz="1200" kern="1200" dirty="0" smtClean="0">
                <a:solidFill>
                  <a:schemeClr val="tx1"/>
                </a:solidFill>
                <a:effectLst/>
                <a:latin typeface="+mn-lt"/>
                <a:ea typeface="+mn-ea"/>
                <a:cs typeface="+mn-cs"/>
              </a:rPr>
              <a:t>平均すると毎年　約</a:t>
            </a:r>
            <a:r>
              <a:rPr kumimoji="1" lang="en-US" altLang="ja-JP" sz="1200" kern="1200" dirty="0" smtClean="0">
                <a:solidFill>
                  <a:schemeClr val="tx1"/>
                </a:solidFill>
                <a:effectLst/>
                <a:latin typeface="+mn-lt"/>
                <a:ea typeface="+mn-ea"/>
                <a:cs typeface="+mn-cs"/>
              </a:rPr>
              <a:t>9</a:t>
            </a:r>
            <a:r>
              <a:rPr kumimoji="1" lang="ja-JP" altLang="ja-JP" sz="1200" kern="1200" dirty="0" smtClean="0">
                <a:solidFill>
                  <a:schemeClr val="tx1"/>
                </a:solidFill>
                <a:effectLst/>
                <a:latin typeface="+mn-lt"/>
                <a:ea typeface="+mn-ea"/>
                <a:cs typeface="+mn-cs"/>
              </a:rPr>
              <a:t>千</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百</a:t>
            </a:r>
            <a:r>
              <a:rPr kumimoji="1" lang="ja-JP" altLang="ja-JP" sz="1200" kern="1200" dirty="0" smtClean="0">
                <a:solidFill>
                  <a:schemeClr val="tx1"/>
                </a:solidFill>
                <a:effectLst/>
                <a:latin typeface="+mn-lt"/>
                <a:ea typeface="+mn-ea"/>
                <a:cs typeface="+mn-cs"/>
              </a:rPr>
              <a:t>万円ずつ</a:t>
            </a:r>
            <a:r>
              <a:rPr kumimoji="1" lang="ja-JP" altLang="en-US" sz="1200" kern="1200" dirty="0" smtClean="0">
                <a:solidFill>
                  <a:schemeClr val="tx1"/>
                </a:solidFill>
                <a:effectLst/>
                <a:latin typeface="+mn-lt"/>
                <a:ea typeface="+mn-ea"/>
                <a:cs typeface="+mn-cs"/>
              </a:rPr>
              <a:t>　、約</a:t>
            </a:r>
            <a:r>
              <a:rPr kumimoji="1" lang="en-US" altLang="ja-JP" sz="1200" kern="1200" dirty="0" smtClean="0">
                <a:solidFill>
                  <a:schemeClr val="tx1"/>
                </a:solidFill>
                <a:effectLst/>
                <a:latin typeface="+mn-lt"/>
                <a:ea typeface="+mn-ea"/>
                <a:cs typeface="+mn-cs"/>
              </a:rPr>
              <a:t>17</a:t>
            </a:r>
            <a:r>
              <a:rPr kumimoji="1" lang="ja-JP" altLang="ja-JP" sz="1200" kern="1200" dirty="0" smtClean="0">
                <a:solidFill>
                  <a:schemeClr val="tx1"/>
                </a:solidFill>
                <a:effectLst/>
                <a:latin typeface="+mn-lt"/>
                <a:ea typeface="+mn-ea"/>
                <a:cs typeface="+mn-cs"/>
              </a:rPr>
              <a:t>％</a:t>
            </a:r>
            <a:r>
              <a:rPr kumimoji="1" lang="ja-JP" altLang="ja-JP" sz="1200" kern="1200" dirty="0" smtClean="0">
                <a:solidFill>
                  <a:srgbClr val="FF0000"/>
                </a:solidFill>
                <a:effectLst/>
                <a:latin typeface="+mn-lt"/>
                <a:ea typeface="+mn-ea"/>
                <a:cs typeface="+mn-cs"/>
              </a:rPr>
              <a:t>ずつ</a:t>
            </a:r>
            <a:r>
              <a:rPr kumimoji="1" lang="ja-JP" altLang="ja-JP" sz="1200" kern="1200" dirty="0" smtClean="0">
                <a:solidFill>
                  <a:schemeClr val="tx1"/>
                </a:solidFill>
                <a:effectLst/>
                <a:latin typeface="+mn-lt"/>
                <a:ea typeface="+mn-ea"/>
                <a:cs typeface="+mn-cs"/>
              </a:rPr>
              <a:t>増加しております。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210146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続きまして、障害児支援サービス利用者　実人数です。＜折れ線グラフ＞</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平成２９年度　</a:t>
            </a:r>
            <a:r>
              <a:rPr kumimoji="1" lang="en-US" altLang="ja-JP" dirty="0" smtClean="0"/>
              <a:t>382</a:t>
            </a:r>
            <a:r>
              <a:rPr kumimoji="1" lang="ja-JP" altLang="en-US" dirty="0" smtClean="0"/>
              <a:t>人（放</a:t>
            </a:r>
            <a:r>
              <a:rPr kumimoji="1" lang="en-US" altLang="ja-JP" dirty="0" smtClean="0"/>
              <a:t>218</a:t>
            </a:r>
            <a:r>
              <a:rPr kumimoji="1" lang="ja-JP" altLang="en-US" dirty="0" err="1" smtClean="0"/>
              <a:t>、</a:t>
            </a:r>
            <a:r>
              <a:rPr kumimoji="1" lang="ja-JP" altLang="en-US" dirty="0" smtClean="0"/>
              <a:t>児発</a:t>
            </a:r>
            <a:r>
              <a:rPr kumimoji="1" lang="en-US" altLang="ja-JP" dirty="0" smtClean="0"/>
              <a:t>164</a:t>
            </a:r>
            <a:r>
              <a:rPr kumimoji="1" lang="ja-JP" altLang="en-US" dirty="0" smtClean="0"/>
              <a:t>）</a:t>
            </a:r>
            <a:endParaRPr kumimoji="1" lang="en-US" altLang="ja-JP" dirty="0" smtClean="0"/>
          </a:p>
          <a:p>
            <a:r>
              <a:rPr kumimoji="1" lang="ja-JP" altLang="en-US" dirty="0" smtClean="0"/>
              <a:t>平成３０年度　</a:t>
            </a:r>
            <a:r>
              <a:rPr kumimoji="1" lang="en-US" altLang="ja-JP" dirty="0" smtClean="0"/>
              <a:t>495</a:t>
            </a:r>
            <a:r>
              <a:rPr kumimoji="1" lang="ja-JP" altLang="en-US" dirty="0" smtClean="0"/>
              <a:t>人（放</a:t>
            </a:r>
            <a:r>
              <a:rPr kumimoji="1" lang="en-US" altLang="ja-JP" dirty="0" smtClean="0"/>
              <a:t>292</a:t>
            </a:r>
            <a:r>
              <a:rPr kumimoji="1" lang="ja-JP" altLang="en-US" dirty="0" err="1" smtClean="0"/>
              <a:t>、</a:t>
            </a:r>
            <a:r>
              <a:rPr kumimoji="1" lang="ja-JP" altLang="en-US" dirty="0" smtClean="0"/>
              <a:t>児発</a:t>
            </a:r>
            <a:r>
              <a:rPr kumimoji="1" lang="en-US" altLang="ja-JP" dirty="0" smtClean="0"/>
              <a:t>197</a:t>
            </a:r>
            <a:r>
              <a:rPr kumimoji="1" lang="ja-JP" altLang="en-US" dirty="0" err="1" smtClean="0"/>
              <a:t>、</a:t>
            </a:r>
            <a:r>
              <a:rPr kumimoji="1" lang="ja-JP" altLang="en-US" dirty="0" smtClean="0"/>
              <a:t>保育所等訪問支援</a:t>
            </a:r>
            <a:r>
              <a:rPr kumimoji="1" lang="en-US" altLang="ja-JP" dirty="0" smtClean="0"/>
              <a:t>6</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平成３１年度　</a:t>
            </a:r>
            <a:r>
              <a:rPr kumimoji="1" lang="en-US" altLang="ja-JP" dirty="0" smtClean="0"/>
              <a:t>514</a:t>
            </a:r>
            <a:r>
              <a:rPr kumimoji="1" lang="ja-JP" altLang="en-US" dirty="0" smtClean="0"/>
              <a:t>人（放</a:t>
            </a:r>
            <a:r>
              <a:rPr kumimoji="1" lang="en-US" altLang="ja-JP" dirty="0" smtClean="0"/>
              <a:t>284</a:t>
            </a:r>
            <a:r>
              <a:rPr kumimoji="1" lang="ja-JP" altLang="en-US" dirty="0" err="1" smtClean="0"/>
              <a:t>、</a:t>
            </a:r>
            <a:r>
              <a:rPr kumimoji="1" lang="ja-JP" altLang="en-US" dirty="0" smtClean="0"/>
              <a:t>児発</a:t>
            </a:r>
            <a:r>
              <a:rPr kumimoji="1" lang="en-US" altLang="ja-JP" dirty="0" smtClean="0"/>
              <a:t>222</a:t>
            </a:r>
            <a:r>
              <a:rPr kumimoji="1" lang="ja-JP" altLang="en-US" dirty="0" err="1" smtClean="0"/>
              <a:t>、</a:t>
            </a:r>
            <a:r>
              <a:rPr kumimoji="1" lang="ja-JP" altLang="en-US" dirty="0" smtClean="0"/>
              <a:t>医療型児童発達支援</a:t>
            </a:r>
            <a:r>
              <a:rPr kumimoji="1" lang="en-US" altLang="ja-JP" dirty="0" smtClean="0"/>
              <a:t>1</a:t>
            </a:r>
            <a:r>
              <a:rPr kumimoji="1" lang="ja-JP" altLang="en-US" dirty="0" err="1" smtClean="0"/>
              <a:t>、</a:t>
            </a:r>
            <a:r>
              <a:rPr kumimoji="1" lang="ja-JP" altLang="en-US" dirty="0" smtClean="0"/>
              <a:t>保育所等訪問支援</a:t>
            </a:r>
            <a:r>
              <a:rPr kumimoji="1" lang="en-US" altLang="ja-JP" dirty="0" smtClean="0"/>
              <a:t>7</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令和　 ２年度　</a:t>
            </a:r>
            <a:r>
              <a:rPr kumimoji="1" lang="en-US" altLang="ja-JP" dirty="0" smtClean="0"/>
              <a:t>550</a:t>
            </a:r>
            <a:r>
              <a:rPr kumimoji="1" lang="ja-JP" altLang="en-US" dirty="0" smtClean="0"/>
              <a:t>人（放</a:t>
            </a:r>
            <a:r>
              <a:rPr kumimoji="1" lang="en-US" altLang="ja-JP" dirty="0" smtClean="0"/>
              <a:t>313</a:t>
            </a:r>
            <a:r>
              <a:rPr kumimoji="1" lang="ja-JP" altLang="en-US" dirty="0" err="1" smtClean="0"/>
              <a:t>、</a:t>
            </a:r>
            <a:r>
              <a:rPr kumimoji="1" lang="ja-JP" altLang="en-US" dirty="0" smtClean="0"/>
              <a:t>児発</a:t>
            </a:r>
            <a:r>
              <a:rPr kumimoji="1" lang="en-US" altLang="ja-JP" dirty="0" smtClean="0"/>
              <a:t>219</a:t>
            </a:r>
            <a:r>
              <a:rPr kumimoji="1" lang="ja-JP" altLang="en-US" dirty="0" err="1" smtClean="0"/>
              <a:t>、</a:t>
            </a:r>
            <a:r>
              <a:rPr kumimoji="1" lang="ja-JP" altLang="en-US" dirty="0" smtClean="0"/>
              <a:t>医療型児童発達支援</a:t>
            </a:r>
            <a:r>
              <a:rPr kumimoji="1" lang="en-US" altLang="ja-JP" dirty="0" smtClean="0"/>
              <a:t>1</a:t>
            </a:r>
            <a:r>
              <a:rPr kumimoji="1" lang="ja-JP" altLang="en-US" dirty="0" err="1" smtClean="0"/>
              <a:t>、</a:t>
            </a:r>
            <a:r>
              <a:rPr kumimoji="1" lang="ja-JP" altLang="en-US" dirty="0" smtClean="0"/>
              <a:t>保育所等訪問支援</a:t>
            </a:r>
            <a:r>
              <a:rPr kumimoji="1" lang="en-US" altLang="ja-JP" dirty="0" smtClean="0"/>
              <a:t>17</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令和　</a:t>
            </a:r>
            <a:r>
              <a:rPr kumimoji="1" lang="ja-JP" altLang="en-US" baseline="0" dirty="0" smtClean="0"/>
              <a:t> </a:t>
            </a:r>
            <a:r>
              <a:rPr kumimoji="1" lang="ja-JP" altLang="en-US" dirty="0" smtClean="0"/>
              <a:t>３年度　</a:t>
            </a:r>
            <a:r>
              <a:rPr kumimoji="1" lang="en-US" altLang="ja-JP" dirty="0" smtClean="0"/>
              <a:t>646</a:t>
            </a:r>
            <a:r>
              <a:rPr kumimoji="1" lang="ja-JP" altLang="en-US" dirty="0" smtClean="0"/>
              <a:t>人（放</a:t>
            </a:r>
            <a:r>
              <a:rPr kumimoji="1" lang="en-US" altLang="ja-JP" dirty="0" smtClean="0"/>
              <a:t>370</a:t>
            </a:r>
            <a:r>
              <a:rPr kumimoji="1" lang="ja-JP" altLang="en-US" dirty="0" err="1" smtClean="0"/>
              <a:t>、</a:t>
            </a:r>
            <a:r>
              <a:rPr kumimoji="1" lang="ja-JP" altLang="en-US" dirty="0" smtClean="0"/>
              <a:t>児発</a:t>
            </a:r>
            <a:r>
              <a:rPr kumimoji="1" lang="en-US" altLang="ja-JP" dirty="0" smtClean="0"/>
              <a:t>254</a:t>
            </a:r>
            <a:r>
              <a:rPr kumimoji="1" lang="ja-JP" altLang="en-US" dirty="0" err="1" smtClean="0"/>
              <a:t>、</a:t>
            </a:r>
            <a:r>
              <a:rPr kumimoji="1" lang="ja-JP" altLang="en-US" dirty="0" smtClean="0"/>
              <a:t>医療型児童発達支援</a:t>
            </a:r>
            <a:r>
              <a:rPr kumimoji="1" lang="en-US" altLang="ja-JP" dirty="0" smtClean="0"/>
              <a:t>1</a:t>
            </a:r>
            <a:r>
              <a:rPr kumimoji="1" lang="ja-JP" altLang="en-US" dirty="0" err="1" smtClean="0"/>
              <a:t>、</a:t>
            </a:r>
            <a:r>
              <a:rPr kumimoji="1" lang="ja-JP" altLang="en-US" dirty="0" smtClean="0"/>
              <a:t>保育所等訪問支援</a:t>
            </a:r>
            <a:r>
              <a:rPr kumimoji="1" lang="en-US" altLang="ja-JP" dirty="0" smtClean="0"/>
              <a:t>19</a:t>
            </a:r>
            <a:r>
              <a:rPr kumimoji="1" lang="ja-JP" altLang="en-US" dirty="0" err="1" smtClean="0"/>
              <a:t>、</a:t>
            </a:r>
            <a:r>
              <a:rPr kumimoji="1" lang="ja-JP" altLang="en-US" dirty="0" smtClean="0"/>
              <a:t>居宅訪問型児童発達支援</a:t>
            </a:r>
            <a:r>
              <a:rPr kumimoji="1" lang="en-US" altLang="ja-JP" dirty="0" smtClean="0"/>
              <a:t>2</a:t>
            </a:r>
            <a:r>
              <a:rPr kumimoji="1" lang="ja-JP" altLang="en-US" dirty="0" smtClean="0"/>
              <a:t>）</a:t>
            </a:r>
            <a:endParaRPr kumimoji="1" lang="en-US" altLang="ja-JP" dirty="0" smtClean="0"/>
          </a:p>
          <a:p>
            <a:r>
              <a:rPr kumimoji="1" lang="ja-JP" altLang="en-US" dirty="0" smtClean="0"/>
              <a:t>令和　</a:t>
            </a:r>
            <a:r>
              <a:rPr kumimoji="1" lang="ja-JP" altLang="en-US" baseline="0" dirty="0" smtClean="0"/>
              <a:t> </a:t>
            </a:r>
            <a:r>
              <a:rPr kumimoji="1" lang="ja-JP" altLang="en-US" dirty="0" smtClean="0"/>
              <a:t>４年度　</a:t>
            </a:r>
            <a:r>
              <a:rPr kumimoji="1" lang="en-US" altLang="ja-JP" dirty="0" smtClean="0"/>
              <a:t>737</a:t>
            </a:r>
            <a:r>
              <a:rPr kumimoji="1" lang="ja-JP" altLang="en-US" dirty="0" smtClean="0"/>
              <a:t>人（放</a:t>
            </a:r>
            <a:r>
              <a:rPr kumimoji="1" lang="en-US" altLang="ja-JP" dirty="0" smtClean="0"/>
              <a:t>421</a:t>
            </a:r>
            <a:r>
              <a:rPr kumimoji="1" lang="ja-JP" altLang="en-US" dirty="0" err="1" smtClean="0"/>
              <a:t>、</a:t>
            </a:r>
            <a:r>
              <a:rPr kumimoji="1" lang="ja-JP" altLang="en-US" dirty="0" smtClean="0"/>
              <a:t>児発</a:t>
            </a:r>
            <a:r>
              <a:rPr kumimoji="1" lang="en-US" altLang="ja-JP" dirty="0" smtClean="0"/>
              <a:t>288</a:t>
            </a:r>
            <a:r>
              <a:rPr kumimoji="1" lang="ja-JP" altLang="en-US" dirty="0" err="1" smtClean="0"/>
              <a:t>、</a:t>
            </a:r>
            <a:r>
              <a:rPr kumimoji="1" lang="ja-JP" altLang="en-US" dirty="0" smtClean="0"/>
              <a:t>保育所等訪問支援、居宅訪問型児童発達支援</a:t>
            </a:r>
            <a:r>
              <a:rPr kumimoji="1" lang="en-US" altLang="ja-JP" dirty="0" smtClean="0"/>
              <a:t>2</a:t>
            </a:r>
            <a:r>
              <a:rPr kumimoji="1" lang="ja-JP" altLang="en-US" dirty="0" smtClean="0"/>
              <a:t>）</a:t>
            </a:r>
            <a:endParaRPr kumimoji="1" lang="en-US" altLang="ja-JP" dirty="0" smtClean="0"/>
          </a:p>
          <a:p>
            <a:endParaRPr kumimoji="1" lang="en-US" altLang="ja-JP" dirty="0" smtClean="0"/>
          </a:p>
          <a:p>
            <a:r>
              <a:rPr kumimoji="1" lang="en-US" altLang="ja-JP" dirty="0" smtClean="0"/>
              <a:t>《</a:t>
            </a:r>
            <a:r>
              <a:rPr kumimoji="1" lang="ja-JP" altLang="en-US" dirty="0" smtClean="0"/>
              <a:t>　</a:t>
            </a:r>
            <a:r>
              <a:rPr kumimoji="1" lang="en-US" altLang="ja-JP" dirty="0" smtClean="0"/>
              <a:t>0</a:t>
            </a:r>
            <a:r>
              <a:rPr kumimoji="1" lang="ja-JP" altLang="en-US" dirty="0" smtClean="0"/>
              <a:t>歳～１８歳人口　</a:t>
            </a:r>
            <a:r>
              <a:rPr kumimoji="1" lang="en-US" altLang="ja-JP" dirty="0" smtClean="0"/>
              <a:t>》</a:t>
            </a:r>
            <a:r>
              <a:rPr kumimoji="1" lang="ja-JP" altLang="en-US" dirty="0" smtClean="0"/>
              <a:t>　＜縦の棒＞</a:t>
            </a:r>
            <a:endParaRPr kumimoji="1" lang="en-US" altLang="ja-JP" dirty="0" smtClean="0"/>
          </a:p>
          <a:p>
            <a:r>
              <a:rPr kumimoji="1" lang="ja-JP" altLang="en-US" dirty="0" smtClean="0"/>
              <a:t>平成２９年度　</a:t>
            </a:r>
            <a:r>
              <a:rPr kumimoji="1" lang="en-US" altLang="ja-JP" dirty="0" smtClean="0"/>
              <a:t>13,508</a:t>
            </a:r>
            <a:r>
              <a:rPr kumimoji="1" lang="ja-JP" altLang="en-US" dirty="0" smtClean="0"/>
              <a:t>人</a:t>
            </a:r>
            <a:endParaRPr kumimoji="1" lang="en-US" altLang="ja-JP" dirty="0" smtClean="0"/>
          </a:p>
          <a:p>
            <a:r>
              <a:rPr kumimoji="1" lang="ja-JP" altLang="en-US" dirty="0" smtClean="0"/>
              <a:t>平成３０年度　</a:t>
            </a:r>
            <a:r>
              <a:rPr kumimoji="1" lang="en-US" altLang="ja-JP" dirty="0" smtClean="0"/>
              <a:t>13,138</a:t>
            </a:r>
            <a:r>
              <a:rPr kumimoji="1" lang="ja-JP" altLang="en-US" dirty="0" smtClean="0"/>
              <a:t>人</a:t>
            </a:r>
            <a:endParaRPr kumimoji="1" lang="en-US" altLang="ja-JP" dirty="0" smtClean="0"/>
          </a:p>
          <a:p>
            <a:r>
              <a:rPr kumimoji="1" lang="ja-JP" altLang="en-US" dirty="0" smtClean="0"/>
              <a:t>平成３１年度　</a:t>
            </a:r>
            <a:r>
              <a:rPr kumimoji="1" lang="en-US" altLang="ja-JP" dirty="0" smtClean="0"/>
              <a:t>12,791</a:t>
            </a:r>
            <a:r>
              <a:rPr kumimoji="1" lang="ja-JP" altLang="en-US" dirty="0" smtClean="0"/>
              <a:t>人</a:t>
            </a:r>
            <a:endParaRPr kumimoji="1" lang="en-US" altLang="ja-JP" dirty="0" smtClean="0"/>
          </a:p>
          <a:p>
            <a:r>
              <a:rPr kumimoji="1" lang="ja-JP" altLang="en-US" dirty="0" smtClean="0"/>
              <a:t>令和　 ２年度  </a:t>
            </a:r>
            <a:r>
              <a:rPr kumimoji="1" lang="en-US" altLang="ja-JP" dirty="0" smtClean="0"/>
              <a:t>12,456</a:t>
            </a:r>
            <a:r>
              <a:rPr kumimoji="1" lang="ja-JP" altLang="en-US" dirty="0" smtClean="0"/>
              <a:t>人</a:t>
            </a:r>
            <a:endParaRPr kumimoji="1" lang="en-US" altLang="ja-JP" dirty="0" smtClean="0"/>
          </a:p>
          <a:p>
            <a:r>
              <a:rPr kumimoji="1" lang="ja-JP" altLang="en-US" dirty="0" smtClean="0"/>
              <a:t>令和</a:t>
            </a:r>
            <a:r>
              <a:rPr kumimoji="1" lang="ja-JP" altLang="en-US" baseline="0" dirty="0" smtClean="0"/>
              <a:t> </a:t>
            </a:r>
            <a:r>
              <a:rPr kumimoji="1" lang="ja-JP" altLang="en-US" dirty="0" smtClean="0"/>
              <a:t>　３年度　</a:t>
            </a:r>
            <a:r>
              <a:rPr kumimoji="1" lang="en-US" altLang="ja-JP" dirty="0" smtClean="0"/>
              <a:t>12,173</a:t>
            </a:r>
            <a:r>
              <a:rPr kumimoji="1" lang="ja-JP" altLang="en-US" dirty="0" smtClean="0"/>
              <a:t>人</a:t>
            </a:r>
            <a:endParaRPr kumimoji="1" lang="en-US" altLang="ja-JP" dirty="0" smtClean="0"/>
          </a:p>
          <a:p>
            <a:r>
              <a:rPr kumimoji="1" lang="ja-JP" altLang="en-US" dirty="0" smtClean="0"/>
              <a:t>令和　</a:t>
            </a:r>
            <a:r>
              <a:rPr kumimoji="1" lang="ja-JP" altLang="en-US" baseline="0" dirty="0" smtClean="0"/>
              <a:t> </a:t>
            </a:r>
            <a:r>
              <a:rPr kumimoji="1" lang="ja-JP" altLang="en-US" dirty="0" smtClean="0"/>
              <a:t>４年度　</a:t>
            </a:r>
            <a:r>
              <a:rPr kumimoji="1" lang="en-US" altLang="ja-JP" dirty="0" smtClean="0"/>
              <a:t>11,846</a:t>
            </a:r>
            <a:r>
              <a:rPr kumimoji="1" lang="ja-JP" altLang="en-US" dirty="0" smtClean="0"/>
              <a:t>人</a:t>
            </a:r>
            <a:endParaRPr kumimoji="1" lang="en-US" altLang="ja-JP" dirty="0" smtClean="0"/>
          </a:p>
          <a:p>
            <a:endParaRPr kumimoji="1" lang="en-US" altLang="ja-JP" dirty="0" smtClean="0"/>
          </a:p>
          <a:p>
            <a:r>
              <a:rPr kumimoji="1" lang="ja-JP" altLang="en-US" dirty="0" smtClean="0"/>
              <a:t>０歳～</a:t>
            </a:r>
            <a:r>
              <a:rPr kumimoji="1" lang="en-US" altLang="ja-JP" dirty="0" smtClean="0"/>
              <a:t>18</a:t>
            </a:r>
            <a:r>
              <a:rPr kumimoji="1" lang="ja-JP" altLang="en-US" dirty="0" smtClean="0"/>
              <a:t>歳人口が減少していますが、障害児支援サービスを利用している方が反比例して増えています。</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74048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放デイと児発の合計利用件数です。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平成２９年度　　</a:t>
            </a:r>
            <a:r>
              <a:rPr kumimoji="1" lang="en-US" altLang="ja-JP" sz="1200" kern="1200" dirty="0" smtClean="0">
                <a:solidFill>
                  <a:schemeClr val="tx1"/>
                </a:solidFill>
                <a:effectLst/>
                <a:latin typeface="+mn-lt"/>
                <a:ea typeface="+mn-ea"/>
                <a:cs typeface="+mn-cs"/>
              </a:rPr>
              <a:t>5,553</a:t>
            </a:r>
            <a:r>
              <a:rPr kumimoji="1" lang="ja-JP" altLang="en-US" sz="1200" kern="1200" dirty="0" smtClean="0">
                <a:solidFill>
                  <a:schemeClr val="tx1"/>
                </a:solidFill>
                <a:effectLst/>
                <a:latin typeface="+mn-lt"/>
                <a:ea typeface="+mn-ea"/>
                <a:cs typeface="+mn-cs"/>
              </a:rPr>
              <a:t>件　（児発</a:t>
            </a:r>
            <a:r>
              <a:rPr kumimoji="1" lang="en-US" altLang="ja-JP" sz="1200" kern="1200" dirty="0" smtClean="0">
                <a:solidFill>
                  <a:schemeClr val="tx1"/>
                </a:solidFill>
                <a:effectLst/>
                <a:latin typeface="+mn-lt"/>
                <a:ea typeface="+mn-ea"/>
                <a:cs typeface="+mn-cs"/>
              </a:rPr>
              <a:t>1,924</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放デイ</a:t>
            </a:r>
            <a:r>
              <a:rPr kumimoji="1" lang="en-US" altLang="ja-JP" sz="1200" kern="1200" dirty="0" smtClean="0">
                <a:solidFill>
                  <a:schemeClr val="tx1"/>
                </a:solidFill>
                <a:effectLst/>
                <a:latin typeface="+mn-lt"/>
                <a:ea typeface="+mn-ea"/>
                <a:cs typeface="+mn-cs"/>
              </a:rPr>
              <a:t>3,629</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平成３０年度　　</a:t>
            </a:r>
            <a:r>
              <a:rPr kumimoji="1" lang="en-US" altLang="ja-JP" sz="1200" kern="1200" dirty="0" smtClean="0">
                <a:solidFill>
                  <a:schemeClr val="tx1"/>
                </a:solidFill>
                <a:effectLst/>
                <a:latin typeface="+mn-lt"/>
                <a:ea typeface="+mn-ea"/>
                <a:cs typeface="+mn-cs"/>
              </a:rPr>
              <a:t>6,777</a:t>
            </a:r>
            <a:r>
              <a:rPr kumimoji="1" lang="ja-JP" altLang="en-US" sz="1200" kern="1200" dirty="0" smtClean="0">
                <a:solidFill>
                  <a:schemeClr val="tx1"/>
                </a:solidFill>
                <a:effectLst/>
                <a:latin typeface="+mn-lt"/>
                <a:ea typeface="+mn-ea"/>
                <a:cs typeface="+mn-cs"/>
              </a:rPr>
              <a:t>件　（児発</a:t>
            </a:r>
            <a:r>
              <a:rPr kumimoji="1" lang="en-US" altLang="ja-JP" sz="1200" kern="1200" dirty="0" smtClean="0">
                <a:solidFill>
                  <a:schemeClr val="tx1"/>
                </a:solidFill>
                <a:effectLst/>
                <a:latin typeface="+mn-lt"/>
                <a:ea typeface="+mn-ea"/>
                <a:cs typeface="+mn-cs"/>
              </a:rPr>
              <a:t>2,229</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放デイ</a:t>
            </a:r>
            <a:r>
              <a:rPr kumimoji="1" lang="en-US" altLang="ja-JP" sz="1200" kern="1200" dirty="0" smtClean="0">
                <a:solidFill>
                  <a:schemeClr val="tx1"/>
                </a:solidFill>
                <a:effectLst/>
                <a:latin typeface="+mn-lt"/>
                <a:ea typeface="+mn-ea"/>
                <a:cs typeface="+mn-cs"/>
              </a:rPr>
              <a:t>4,542</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保育所等訪問支援</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平成３１年度　　</a:t>
            </a:r>
            <a:r>
              <a:rPr kumimoji="1" lang="en-US" altLang="ja-JP" sz="1200" kern="1200" dirty="0" smtClean="0">
                <a:solidFill>
                  <a:schemeClr val="tx1"/>
                </a:solidFill>
                <a:effectLst/>
                <a:latin typeface="+mn-lt"/>
                <a:ea typeface="+mn-ea"/>
                <a:cs typeface="+mn-cs"/>
              </a:rPr>
              <a:t>8,537</a:t>
            </a:r>
            <a:r>
              <a:rPr kumimoji="1" lang="ja-JP" altLang="en-US" sz="1200" kern="1200" dirty="0" smtClean="0">
                <a:solidFill>
                  <a:schemeClr val="tx1"/>
                </a:solidFill>
                <a:effectLst/>
                <a:latin typeface="+mn-lt"/>
                <a:ea typeface="+mn-ea"/>
                <a:cs typeface="+mn-cs"/>
              </a:rPr>
              <a:t>件　（児発</a:t>
            </a:r>
            <a:r>
              <a:rPr kumimoji="1" lang="en-US" altLang="ja-JP" sz="1200" kern="1200" dirty="0" smtClean="0">
                <a:solidFill>
                  <a:schemeClr val="tx1"/>
                </a:solidFill>
                <a:effectLst/>
                <a:latin typeface="+mn-lt"/>
                <a:ea typeface="+mn-ea"/>
                <a:cs typeface="+mn-cs"/>
              </a:rPr>
              <a:t>2,957</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放デイ</a:t>
            </a:r>
            <a:r>
              <a:rPr kumimoji="1" lang="en-US" altLang="ja-JP" sz="1200" kern="1200" dirty="0" smtClean="0">
                <a:solidFill>
                  <a:schemeClr val="tx1"/>
                </a:solidFill>
                <a:effectLst/>
                <a:latin typeface="+mn-lt"/>
                <a:ea typeface="+mn-ea"/>
                <a:cs typeface="+mn-cs"/>
              </a:rPr>
              <a:t>5,540</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医療型児発</a:t>
            </a:r>
            <a:r>
              <a:rPr kumimoji="1" lang="en-US" altLang="ja-JP" sz="1200" kern="1200" dirty="0" smtClean="0">
                <a:solidFill>
                  <a:schemeClr val="tx1"/>
                </a:solidFill>
                <a:effectLst/>
                <a:latin typeface="+mn-lt"/>
                <a:ea typeface="+mn-ea"/>
                <a:cs typeface="+mn-cs"/>
              </a:rPr>
              <a:t>3</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保育</a:t>
            </a:r>
            <a:r>
              <a:rPr kumimoji="1" lang="en-US" altLang="ja-JP" sz="1200" kern="1200" dirty="0" smtClean="0">
                <a:solidFill>
                  <a:schemeClr val="tx1"/>
                </a:solidFill>
                <a:effectLst/>
                <a:latin typeface="+mn-lt"/>
                <a:ea typeface="+mn-ea"/>
                <a:cs typeface="+mn-cs"/>
              </a:rPr>
              <a:t>37</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令和　  </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年度　　</a:t>
            </a:r>
            <a:r>
              <a:rPr kumimoji="1" lang="en-US" altLang="ja-JP" sz="1200" kern="1200" dirty="0" smtClean="0">
                <a:solidFill>
                  <a:schemeClr val="tx1"/>
                </a:solidFill>
                <a:effectLst/>
                <a:latin typeface="+mn-lt"/>
                <a:ea typeface="+mn-ea"/>
                <a:cs typeface="+mn-cs"/>
              </a:rPr>
              <a:t>9,071</a:t>
            </a:r>
            <a:r>
              <a:rPr kumimoji="1" lang="ja-JP" altLang="en-US" sz="1200" kern="1200" dirty="0" smtClean="0">
                <a:solidFill>
                  <a:schemeClr val="tx1"/>
                </a:solidFill>
                <a:effectLst/>
                <a:latin typeface="+mn-lt"/>
                <a:ea typeface="+mn-ea"/>
                <a:cs typeface="+mn-cs"/>
              </a:rPr>
              <a:t>件　（児発</a:t>
            </a:r>
            <a:r>
              <a:rPr kumimoji="1" lang="en-US" altLang="ja-JP" sz="1200" kern="1200" dirty="0" smtClean="0">
                <a:solidFill>
                  <a:schemeClr val="tx1"/>
                </a:solidFill>
                <a:effectLst/>
                <a:latin typeface="+mn-lt"/>
                <a:ea typeface="+mn-ea"/>
                <a:cs typeface="+mn-cs"/>
              </a:rPr>
              <a:t>3,271</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放デイ</a:t>
            </a:r>
            <a:r>
              <a:rPr kumimoji="1" lang="en-US" altLang="ja-JP" sz="1200" kern="1200" dirty="0" smtClean="0">
                <a:solidFill>
                  <a:schemeClr val="tx1"/>
                </a:solidFill>
                <a:effectLst/>
                <a:latin typeface="+mn-lt"/>
                <a:ea typeface="+mn-ea"/>
                <a:cs typeface="+mn-cs"/>
              </a:rPr>
              <a:t>5,700</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医療型児発</a:t>
            </a:r>
            <a:r>
              <a:rPr kumimoji="1" lang="en-US" altLang="ja-JP" sz="1200" kern="1200" dirty="0" smtClean="0">
                <a:solidFill>
                  <a:schemeClr val="tx1"/>
                </a:solidFill>
                <a:effectLst/>
                <a:latin typeface="+mn-lt"/>
                <a:ea typeface="+mn-ea"/>
                <a:cs typeface="+mn-cs"/>
              </a:rPr>
              <a:t>11</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保育</a:t>
            </a:r>
            <a:r>
              <a:rPr kumimoji="1" lang="en-US" altLang="ja-JP" sz="1200" kern="1200" dirty="0" smtClean="0">
                <a:solidFill>
                  <a:schemeClr val="tx1"/>
                </a:solidFill>
                <a:effectLst/>
                <a:latin typeface="+mn-lt"/>
                <a:ea typeface="+mn-ea"/>
                <a:cs typeface="+mn-cs"/>
              </a:rPr>
              <a:t>89</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令和　  </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年度　</a:t>
            </a:r>
            <a:r>
              <a:rPr kumimoji="1" lang="en-US" altLang="ja-JP" sz="1200" kern="1200" dirty="0" smtClean="0">
                <a:solidFill>
                  <a:schemeClr val="tx1"/>
                </a:solidFill>
                <a:effectLst/>
                <a:latin typeface="+mn-lt"/>
                <a:ea typeface="+mn-ea"/>
                <a:cs typeface="+mn-cs"/>
              </a:rPr>
              <a:t>10,710</a:t>
            </a:r>
            <a:r>
              <a:rPr kumimoji="1" lang="ja-JP" altLang="en-US" sz="1200" kern="1200" dirty="0" smtClean="0">
                <a:solidFill>
                  <a:schemeClr val="tx1"/>
                </a:solidFill>
                <a:effectLst/>
                <a:latin typeface="+mn-lt"/>
                <a:ea typeface="+mn-ea"/>
                <a:cs typeface="+mn-cs"/>
              </a:rPr>
              <a:t>件　（児発</a:t>
            </a:r>
            <a:r>
              <a:rPr kumimoji="1" lang="en-US" altLang="ja-JP" sz="1200" kern="1200" dirty="0" smtClean="0">
                <a:solidFill>
                  <a:schemeClr val="tx1"/>
                </a:solidFill>
                <a:effectLst/>
                <a:latin typeface="+mn-lt"/>
                <a:ea typeface="+mn-ea"/>
                <a:cs typeface="+mn-cs"/>
              </a:rPr>
              <a:t>4,149</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放デイ</a:t>
            </a:r>
            <a:r>
              <a:rPr kumimoji="1" lang="en-US" altLang="ja-JP" sz="1200" kern="1200" dirty="0" smtClean="0">
                <a:solidFill>
                  <a:schemeClr val="tx1"/>
                </a:solidFill>
                <a:effectLst/>
                <a:latin typeface="+mn-lt"/>
                <a:ea typeface="+mn-ea"/>
                <a:cs typeface="+mn-cs"/>
              </a:rPr>
              <a:t>6,402</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医療型児発</a:t>
            </a:r>
            <a:r>
              <a:rPr kumimoji="1" lang="en-US" altLang="ja-JP" sz="1200" kern="1200" dirty="0" smtClean="0">
                <a:solidFill>
                  <a:schemeClr val="tx1"/>
                </a:solidFill>
                <a:effectLst/>
                <a:latin typeface="+mn-lt"/>
                <a:ea typeface="+mn-ea"/>
                <a:cs typeface="+mn-cs"/>
              </a:rPr>
              <a:t>4</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保育</a:t>
            </a:r>
            <a:r>
              <a:rPr kumimoji="1" lang="en-US" altLang="ja-JP" sz="1200" kern="1200" dirty="0" smtClean="0">
                <a:solidFill>
                  <a:schemeClr val="tx1"/>
                </a:solidFill>
                <a:effectLst/>
                <a:latin typeface="+mn-lt"/>
                <a:ea typeface="+mn-ea"/>
                <a:cs typeface="+mn-cs"/>
              </a:rPr>
              <a:t>137</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医療型児発：診療報酬</a:t>
            </a:r>
            <a:r>
              <a:rPr kumimoji="1" lang="en-US" altLang="ja-JP" sz="1200" kern="1200" dirty="0" smtClean="0">
                <a:solidFill>
                  <a:schemeClr val="tx1"/>
                </a:solidFill>
                <a:effectLst/>
                <a:latin typeface="+mn-lt"/>
                <a:ea typeface="+mn-ea"/>
                <a:cs typeface="+mn-cs"/>
              </a:rPr>
              <a:t>4</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居宅訪問型児発</a:t>
            </a:r>
            <a:r>
              <a:rPr kumimoji="1" lang="en-US" altLang="ja-JP" sz="1200" kern="1200" dirty="0" smtClean="0">
                <a:solidFill>
                  <a:schemeClr val="tx1"/>
                </a:solidFill>
                <a:effectLst/>
                <a:latin typeface="+mn-lt"/>
                <a:ea typeface="+mn-ea"/>
                <a:cs typeface="+mn-cs"/>
              </a:rPr>
              <a:t>14</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令和　  </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年度　</a:t>
            </a:r>
            <a:r>
              <a:rPr kumimoji="1" lang="en-US" altLang="ja-JP" sz="1200" kern="1200" dirty="0" smtClean="0">
                <a:solidFill>
                  <a:schemeClr val="tx1"/>
                </a:solidFill>
                <a:effectLst/>
                <a:latin typeface="+mn-lt"/>
                <a:ea typeface="+mn-ea"/>
                <a:cs typeface="+mn-cs"/>
              </a:rPr>
              <a:t>12,689</a:t>
            </a:r>
            <a:r>
              <a:rPr kumimoji="1" lang="ja-JP" altLang="en-US" sz="1200" kern="1200" dirty="0" smtClean="0">
                <a:solidFill>
                  <a:schemeClr val="tx1"/>
                </a:solidFill>
                <a:effectLst/>
                <a:latin typeface="+mn-lt"/>
                <a:ea typeface="+mn-ea"/>
                <a:cs typeface="+mn-cs"/>
              </a:rPr>
              <a:t>件　（児発</a:t>
            </a:r>
            <a:r>
              <a:rPr kumimoji="1" lang="en-US" altLang="ja-JP" sz="1200" kern="1200" dirty="0" smtClean="0">
                <a:solidFill>
                  <a:schemeClr val="tx1"/>
                </a:solidFill>
                <a:effectLst/>
                <a:latin typeface="+mn-lt"/>
                <a:ea typeface="+mn-ea"/>
                <a:cs typeface="+mn-cs"/>
              </a:rPr>
              <a:t>4670</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放デイ</a:t>
            </a:r>
            <a:r>
              <a:rPr kumimoji="1" lang="en-US" altLang="ja-JP" sz="1200" kern="1200" dirty="0" smtClean="0">
                <a:solidFill>
                  <a:schemeClr val="tx1"/>
                </a:solidFill>
                <a:effectLst/>
                <a:latin typeface="+mn-lt"/>
                <a:ea typeface="+mn-ea"/>
                <a:cs typeface="+mn-cs"/>
              </a:rPr>
              <a:t>7,851</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保育</a:t>
            </a:r>
            <a:r>
              <a:rPr kumimoji="1" lang="en-US" altLang="ja-JP" sz="1200" kern="1200" dirty="0" smtClean="0">
                <a:solidFill>
                  <a:schemeClr val="tx1"/>
                </a:solidFill>
                <a:effectLst/>
                <a:latin typeface="+mn-lt"/>
                <a:ea typeface="+mn-ea"/>
                <a:cs typeface="+mn-cs"/>
              </a:rPr>
              <a:t>148</a:t>
            </a:r>
            <a:r>
              <a:rPr kumimoji="1" lang="ja-JP" altLang="en-US" sz="1200" kern="1200" dirty="0" err="1"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居宅訪問型児発</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315635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障害児通所給付費の費用の推移</a:t>
            </a:r>
            <a:r>
              <a:rPr kumimoji="1" lang="ja-JP" altLang="en-US" sz="1200" kern="1200" dirty="0" smtClean="0">
                <a:solidFill>
                  <a:schemeClr val="tx1"/>
                </a:solidFill>
                <a:effectLst/>
                <a:latin typeface="+mn-lt"/>
                <a:ea typeface="+mn-ea"/>
                <a:cs typeface="+mn-cs"/>
              </a:rPr>
              <a:t>のグラフです。（オレンジの縦棒）</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年度は</a:t>
            </a:r>
            <a:r>
              <a:rPr kumimoji="1" lang="ja-JP" altLang="ja-JP" sz="1200" u="none" kern="1200" dirty="0" smtClean="0">
                <a:solidFill>
                  <a:schemeClr val="tx1"/>
                </a:solidFill>
                <a:effectLst/>
                <a:latin typeface="+mn-lt"/>
                <a:ea typeface="+mn-ea"/>
                <a:cs typeface="+mn-cs"/>
              </a:rPr>
              <a:t>約</a:t>
            </a:r>
            <a:r>
              <a:rPr kumimoji="1" lang="ja-JP" altLang="en-US" sz="1200" u="none" kern="1200" dirty="0" smtClean="0">
                <a:solidFill>
                  <a:schemeClr val="tx1"/>
                </a:solidFill>
                <a:effectLst/>
                <a:latin typeface="+mn-lt"/>
                <a:ea typeface="+mn-ea"/>
                <a:cs typeface="+mn-cs"/>
              </a:rPr>
              <a:t>３</a:t>
            </a:r>
            <a:r>
              <a:rPr kumimoji="1" lang="ja-JP" altLang="ja-JP" sz="1200" u="none" kern="1200" dirty="0" smtClean="0">
                <a:solidFill>
                  <a:schemeClr val="tx1"/>
                </a:solidFill>
                <a:effectLst/>
                <a:latin typeface="+mn-lt"/>
                <a:ea typeface="+mn-ea"/>
                <a:cs typeface="+mn-cs"/>
              </a:rPr>
              <a:t>億</a:t>
            </a:r>
            <a:r>
              <a:rPr kumimoji="1" lang="ja-JP" altLang="en-US" sz="1200" u="none" kern="1200" dirty="0" smtClean="0">
                <a:solidFill>
                  <a:schemeClr val="tx1"/>
                </a:solidFill>
                <a:effectLst/>
                <a:latin typeface="+mn-lt"/>
                <a:ea typeface="+mn-ea"/>
                <a:cs typeface="+mn-cs"/>
              </a:rPr>
              <a:t>９</a:t>
            </a:r>
            <a:r>
              <a:rPr kumimoji="1" lang="ja-JP" altLang="ja-JP" sz="1200" u="none" kern="1200" dirty="0" smtClean="0">
                <a:solidFill>
                  <a:schemeClr val="tx1"/>
                </a:solidFill>
                <a:effectLst/>
                <a:latin typeface="+mn-lt"/>
                <a:ea typeface="+mn-ea"/>
                <a:cs typeface="+mn-cs"/>
              </a:rPr>
              <a:t>千万円</a:t>
            </a:r>
            <a:r>
              <a:rPr kumimoji="1" lang="ja-JP" altLang="ja-JP" sz="1200" kern="1200" dirty="0" smtClean="0">
                <a:solidFill>
                  <a:schemeClr val="tx1"/>
                </a:solidFill>
                <a:effectLst/>
                <a:latin typeface="+mn-lt"/>
                <a:ea typeface="+mn-ea"/>
                <a:cs typeface="+mn-cs"/>
              </a:rPr>
              <a:t>でありましたが、５年後の令和</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年度は</a:t>
            </a:r>
            <a:r>
              <a:rPr kumimoji="1" lang="ja-JP" altLang="en-US" sz="1200" u="none" kern="1200" dirty="0" smtClean="0">
                <a:solidFill>
                  <a:schemeClr val="tx1"/>
                </a:solidFill>
                <a:effectLst/>
                <a:latin typeface="+mn-lt"/>
                <a:ea typeface="+mn-ea"/>
                <a:cs typeface="+mn-cs"/>
              </a:rPr>
              <a:t>　約８</a:t>
            </a:r>
            <a:r>
              <a:rPr kumimoji="1" lang="ja-JP" altLang="ja-JP" sz="1200" u="none" kern="1200" dirty="0" smtClean="0">
                <a:solidFill>
                  <a:schemeClr val="tx1"/>
                </a:solidFill>
                <a:effectLst/>
                <a:latin typeface="+mn-lt"/>
                <a:ea typeface="+mn-ea"/>
                <a:cs typeface="+mn-cs"/>
              </a:rPr>
              <a:t>億</a:t>
            </a:r>
            <a:r>
              <a:rPr kumimoji="1" lang="en-US" altLang="ja-JP" sz="1200" u="none" kern="1200" dirty="0" smtClean="0">
                <a:solidFill>
                  <a:schemeClr val="tx1"/>
                </a:solidFill>
                <a:effectLst/>
                <a:latin typeface="+mn-lt"/>
                <a:ea typeface="+mn-ea"/>
                <a:cs typeface="+mn-cs"/>
              </a:rPr>
              <a:t>6</a:t>
            </a:r>
            <a:r>
              <a:rPr kumimoji="1" lang="ja-JP" altLang="ja-JP" sz="1200" u="none" kern="1200" dirty="0" smtClean="0">
                <a:solidFill>
                  <a:schemeClr val="tx1"/>
                </a:solidFill>
                <a:effectLst/>
                <a:latin typeface="+mn-lt"/>
                <a:ea typeface="+mn-ea"/>
                <a:cs typeface="+mn-cs"/>
              </a:rPr>
              <a:t>千万円</a:t>
            </a:r>
            <a:r>
              <a:rPr kumimoji="1" lang="ja-JP" altLang="ja-JP" sz="1200" kern="1200" dirty="0" smtClean="0">
                <a:solidFill>
                  <a:schemeClr val="tx1"/>
                </a:solidFill>
                <a:effectLst/>
                <a:latin typeface="+mn-lt"/>
                <a:ea typeface="+mn-ea"/>
                <a:cs typeface="+mn-cs"/>
              </a:rPr>
              <a:t>となっております。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（令和</a:t>
            </a:r>
            <a:r>
              <a:rPr kumimoji="1" lang="ja-JP" altLang="en-US" sz="1200" kern="1200" dirty="0" smtClean="0">
                <a:solidFill>
                  <a:schemeClr val="tx1"/>
                </a:solidFill>
                <a:effectLst/>
                <a:latin typeface="+mn-lt"/>
                <a:ea typeface="+mn-ea"/>
                <a:cs typeface="+mn-cs"/>
              </a:rPr>
              <a:t>３</a:t>
            </a:r>
            <a:r>
              <a:rPr kumimoji="1" lang="ja-JP" altLang="ja-JP" sz="1200" kern="1200" dirty="0" smtClean="0">
                <a:solidFill>
                  <a:schemeClr val="tx1"/>
                </a:solidFill>
                <a:effectLst/>
                <a:latin typeface="+mn-lt"/>
                <a:ea typeface="+mn-ea"/>
                <a:cs typeface="+mn-cs"/>
              </a:rPr>
              <a:t>年度は、</a:t>
            </a:r>
            <a:r>
              <a:rPr kumimoji="1" lang="ja-JP" altLang="en-US" sz="1200" u="none" kern="1200" dirty="0" smtClean="0">
                <a:solidFill>
                  <a:schemeClr val="tx1"/>
                </a:solidFill>
                <a:effectLst/>
                <a:latin typeface="+mn-lt"/>
                <a:ea typeface="+mn-ea"/>
                <a:cs typeface="+mn-cs"/>
              </a:rPr>
              <a:t>７</a:t>
            </a:r>
            <a:r>
              <a:rPr kumimoji="1" lang="ja-JP" altLang="ja-JP" sz="1200" u="none" kern="1200" dirty="0" smtClean="0">
                <a:solidFill>
                  <a:schemeClr val="tx1"/>
                </a:solidFill>
                <a:effectLst/>
                <a:latin typeface="+mn-lt"/>
                <a:ea typeface="+mn-ea"/>
                <a:cs typeface="+mn-cs"/>
              </a:rPr>
              <a:t>億</a:t>
            </a:r>
            <a:r>
              <a:rPr kumimoji="1" lang="ja-JP" altLang="en-US" sz="1200" u="none" kern="1200" dirty="0" smtClean="0">
                <a:solidFill>
                  <a:schemeClr val="tx1"/>
                </a:solidFill>
                <a:effectLst/>
                <a:latin typeface="+mn-lt"/>
                <a:ea typeface="+mn-ea"/>
                <a:cs typeface="+mn-cs"/>
              </a:rPr>
              <a:t>４</a:t>
            </a:r>
            <a:r>
              <a:rPr kumimoji="1" lang="ja-JP" altLang="ja-JP" sz="1200" u="none" kern="1200" dirty="0" smtClean="0">
                <a:solidFill>
                  <a:schemeClr val="tx1"/>
                </a:solidFill>
                <a:effectLst/>
                <a:latin typeface="+mn-lt"/>
                <a:ea typeface="+mn-ea"/>
                <a:cs typeface="+mn-cs"/>
              </a:rPr>
              <a:t>千万円</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平均すると毎年　</a:t>
            </a:r>
            <a:r>
              <a:rPr kumimoji="1" lang="ja-JP" altLang="ja-JP" sz="1200" u="none" kern="1200" dirty="0" smtClean="0">
                <a:solidFill>
                  <a:schemeClr val="tx1"/>
                </a:solidFill>
                <a:effectLst/>
                <a:latin typeface="+mn-lt"/>
                <a:ea typeface="+mn-ea"/>
                <a:cs typeface="+mn-cs"/>
              </a:rPr>
              <a:t>約</a:t>
            </a:r>
            <a:r>
              <a:rPr kumimoji="1" lang="ja-JP" altLang="en-US" sz="1200" u="none" kern="1200" dirty="0" smtClean="0">
                <a:solidFill>
                  <a:schemeClr val="tx1"/>
                </a:solidFill>
                <a:effectLst/>
                <a:latin typeface="+mn-lt"/>
                <a:ea typeface="+mn-ea"/>
                <a:cs typeface="+mn-cs"/>
              </a:rPr>
              <a:t>　</a:t>
            </a:r>
            <a:r>
              <a:rPr kumimoji="1" lang="en-US" altLang="ja-JP" sz="1200" u="none" kern="1200" dirty="0" smtClean="0">
                <a:solidFill>
                  <a:schemeClr val="tx1"/>
                </a:solidFill>
                <a:effectLst/>
                <a:latin typeface="+mn-lt"/>
                <a:ea typeface="+mn-ea"/>
                <a:cs typeface="+mn-cs"/>
              </a:rPr>
              <a:t>9</a:t>
            </a:r>
            <a:r>
              <a:rPr kumimoji="1" lang="ja-JP" altLang="ja-JP" sz="1200" u="none" kern="1200" dirty="0" smtClean="0">
                <a:solidFill>
                  <a:schemeClr val="tx1"/>
                </a:solidFill>
                <a:effectLst/>
                <a:latin typeface="+mn-lt"/>
                <a:ea typeface="+mn-ea"/>
                <a:cs typeface="+mn-cs"/>
              </a:rPr>
              <a:t>千</a:t>
            </a:r>
            <a:r>
              <a:rPr kumimoji="1" lang="en-US" altLang="ja-JP" sz="1200" u="none" kern="1200" dirty="0" smtClean="0">
                <a:solidFill>
                  <a:schemeClr val="tx1"/>
                </a:solidFill>
                <a:effectLst/>
                <a:latin typeface="+mn-lt"/>
                <a:ea typeface="+mn-ea"/>
                <a:cs typeface="+mn-cs"/>
              </a:rPr>
              <a:t>400</a:t>
            </a:r>
            <a:r>
              <a:rPr kumimoji="1" lang="ja-JP" altLang="ja-JP" sz="1200" u="none" kern="1200" dirty="0" smtClean="0">
                <a:solidFill>
                  <a:schemeClr val="tx1"/>
                </a:solidFill>
                <a:effectLst/>
                <a:latin typeface="+mn-lt"/>
                <a:ea typeface="+mn-ea"/>
                <a:cs typeface="+mn-cs"/>
              </a:rPr>
              <a:t>万円ずつ</a:t>
            </a:r>
            <a:r>
              <a:rPr kumimoji="1" lang="ja-JP" altLang="en-US" sz="1200" kern="1200" dirty="0" smtClean="0">
                <a:solidFill>
                  <a:schemeClr val="tx1"/>
                </a:solidFill>
                <a:effectLst/>
                <a:latin typeface="+mn-lt"/>
                <a:ea typeface="+mn-ea"/>
                <a:cs typeface="+mn-cs"/>
              </a:rPr>
              <a:t>　、</a:t>
            </a:r>
            <a:r>
              <a:rPr kumimoji="1" lang="ja-JP" altLang="en-US" sz="1200" u="none" kern="1200" dirty="0" smtClean="0">
                <a:solidFill>
                  <a:schemeClr val="tx1"/>
                </a:solidFill>
                <a:effectLst/>
                <a:latin typeface="+mn-lt"/>
                <a:ea typeface="+mn-ea"/>
                <a:cs typeface="+mn-cs"/>
              </a:rPr>
              <a:t>約</a:t>
            </a:r>
            <a:r>
              <a:rPr kumimoji="1" lang="en-US" altLang="ja-JP" sz="1200" u="none" kern="1200" dirty="0" smtClean="0">
                <a:solidFill>
                  <a:schemeClr val="tx1"/>
                </a:solidFill>
                <a:effectLst/>
                <a:latin typeface="+mn-lt"/>
                <a:ea typeface="+mn-ea"/>
                <a:cs typeface="+mn-cs"/>
              </a:rPr>
              <a:t>17</a:t>
            </a:r>
            <a:r>
              <a:rPr kumimoji="1" lang="ja-JP" altLang="ja-JP" sz="1200" u="none"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ずつ増加しております。</a:t>
            </a:r>
          </a:p>
          <a:p>
            <a:r>
              <a:rPr kumimoji="1" lang="ja-JP" altLang="ja-JP" sz="1200" kern="1200" dirty="0" smtClean="0">
                <a:solidFill>
                  <a:schemeClr val="tx1"/>
                </a:solidFill>
                <a:effectLst/>
                <a:latin typeface="+mn-lt"/>
                <a:ea typeface="+mn-ea"/>
                <a:cs typeface="+mn-cs"/>
              </a:rPr>
              <a:t>児童の通所事業所数につきましては、現在、</a:t>
            </a:r>
            <a:r>
              <a:rPr kumimoji="1" lang="ja-JP" altLang="en-US" sz="1200" kern="1200" dirty="0" smtClean="0">
                <a:solidFill>
                  <a:schemeClr val="tx1"/>
                </a:solidFill>
                <a:effectLst/>
                <a:latin typeface="+mn-lt"/>
                <a:ea typeface="+mn-ea"/>
                <a:cs typeface="+mn-cs"/>
              </a:rPr>
              <a:t>児童発達支援２６箇所、放デイ２７</a:t>
            </a:r>
            <a:r>
              <a:rPr kumimoji="1" lang="ja-JP" altLang="ja-JP" sz="1200" kern="1200" dirty="0" smtClean="0">
                <a:solidFill>
                  <a:schemeClr val="tx1"/>
                </a:solidFill>
                <a:effectLst/>
                <a:latin typeface="+mn-lt"/>
                <a:ea typeface="+mn-ea"/>
                <a:cs typeface="+mn-cs"/>
              </a:rPr>
              <a:t>箇所ございます（重心２カ所含む）。</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障害児相談支援給付費の推移のグラフです。（黄色の折れ線）</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年度は</a:t>
            </a:r>
            <a:r>
              <a:rPr kumimoji="1" lang="ja-JP" altLang="ja-JP" sz="1200" u="none" kern="1200" dirty="0" smtClean="0">
                <a:solidFill>
                  <a:schemeClr val="tx1"/>
                </a:solidFill>
                <a:effectLst/>
                <a:latin typeface="+mn-lt"/>
                <a:ea typeface="+mn-ea"/>
                <a:cs typeface="+mn-cs"/>
              </a:rPr>
              <a:t>約</a:t>
            </a:r>
            <a:r>
              <a:rPr kumimoji="1" lang="ja-JP" altLang="en-US" sz="1200" u="none" kern="1200" dirty="0" smtClean="0">
                <a:solidFill>
                  <a:schemeClr val="tx1"/>
                </a:solidFill>
                <a:effectLst/>
                <a:latin typeface="+mn-lt"/>
                <a:ea typeface="+mn-ea"/>
                <a:cs typeface="+mn-cs"/>
              </a:rPr>
              <a:t>　４４０</a:t>
            </a:r>
            <a:r>
              <a:rPr kumimoji="1" lang="ja-JP" altLang="ja-JP" sz="1200" u="none" kern="1200" dirty="0" smtClean="0">
                <a:solidFill>
                  <a:schemeClr val="tx1"/>
                </a:solidFill>
                <a:effectLst/>
                <a:latin typeface="+mn-lt"/>
                <a:ea typeface="+mn-ea"/>
                <a:cs typeface="+mn-cs"/>
              </a:rPr>
              <a:t>万円</a:t>
            </a:r>
            <a:r>
              <a:rPr kumimoji="1" lang="ja-JP" altLang="ja-JP" sz="1200" kern="1200" dirty="0" smtClean="0">
                <a:solidFill>
                  <a:schemeClr val="tx1"/>
                </a:solidFill>
                <a:effectLst/>
                <a:latin typeface="+mn-lt"/>
                <a:ea typeface="+mn-ea"/>
                <a:cs typeface="+mn-cs"/>
              </a:rPr>
              <a:t>でありましたが、５年後の令和</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年度は</a:t>
            </a:r>
            <a:r>
              <a:rPr kumimoji="1" lang="ja-JP" altLang="en-US" sz="1200" u="none" kern="1200" dirty="0" smtClean="0">
                <a:solidFill>
                  <a:schemeClr val="tx1"/>
                </a:solidFill>
                <a:effectLst/>
                <a:latin typeface="+mn-lt"/>
                <a:ea typeface="+mn-ea"/>
                <a:cs typeface="+mn-cs"/>
              </a:rPr>
              <a:t>約２</a:t>
            </a:r>
            <a:r>
              <a:rPr kumimoji="1" lang="ja-JP" altLang="ja-JP" sz="1200" u="none" kern="1200" dirty="0" smtClean="0">
                <a:solidFill>
                  <a:schemeClr val="tx1"/>
                </a:solidFill>
                <a:effectLst/>
                <a:latin typeface="+mn-lt"/>
                <a:ea typeface="+mn-ea"/>
                <a:cs typeface="+mn-cs"/>
              </a:rPr>
              <a:t>千万円</a:t>
            </a:r>
            <a:r>
              <a:rPr kumimoji="1" lang="ja-JP" altLang="ja-JP" sz="1200" kern="1200" dirty="0" smtClean="0">
                <a:solidFill>
                  <a:schemeClr val="tx1"/>
                </a:solidFill>
                <a:effectLst/>
                <a:latin typeface="+mn-lt"/>
                <a:ea typeface="+mn-ea"/>
                <a:cs typeface="+mn-cs"/>
              </a:rPr>
              <a:t>となっております。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（令和</a:t>
            </a:r>
            <a:r>
              <a:rPr kumimoji="1" lang="ja-JP" altLang="en-US" sz="1200" kern="1200" dirty="0" smtClean="0">
                <a:solidFill>
                  <a:schemeClr val="tx1"/>
                </a:solidFill>
                <a:effectLst/>
                <a:latin typeface="+mn-lt"/>
                <a:ea typeface="+mn-ea"/>
                <a:cs typeface="+mn-cs"/>
              </a:rPr>
              <a:t>３</a:t>
            </a:r>
            <a:r>
              <a:rPr kumimoji="1" lang="ja-JP" altLang="ja-JP" sz="1200" kern="1200" dirty="0" smtClean="0">
                <a:solidFill>
                  <a:schemeClr val="tx1"/>
                </a:solidFill>
                <a:effectLst/>
                <a:latin typeface="+mn-lt"/>
                <a:ea typeface="+mn-ea"/>
                <a:cs typeface="+mn-cs"/>
              </a:rPr>
              <a:t>年度は、</a:t>
            </a:r>
            <a:r>
              <a:rPr kumimoji="1" lang="ja-JP" altLang="en-US" sz="1200" kern="1200" dirty="0" smtClean="0">
                <a:solidFill>
                  <a:schemeClr val="tx1"/>
                </a:solidFill>
                <a:effectLst/>
                <a:latin typeface="+mn-lt"/>
                <a:ea typeface="+mn-ea"/>
                <a:cs typeface="+mn-cs"/>
              </a:rPr>
              <a:t>　約１千４６０</a:t>
            </a:r>
            <a:r>
              <a:rPr kumimoji="1" lang="ja-JP" altLang="ja-JP" sz="1200" u="none" kern="1200" dirty="0" smtClean="0">
                <a:solidFill>
                  <a:schemeClr val="tx1"/>
                </a:solidFill>
                <a:effectLst/>
                <a:latin typeface="+mn-lt"/>
                <a:ea typeface="+mn-ea"/>
                <a:cs typeface="+mn-cs"/>
              </a:rPr>
              <a:t>万円</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平均すると毎年　</a:t>
            </a:r>
            <a:r>
              <a:rPr kumimoji="1" lang="ja-JP" altLang="ja-JP" sz="1200" u="none" kern="1200" dirty="0" smtClean="0">
                <a:solidFill>
                  <a:schemeClr val="tx1"/>
                </a:solidFill>
                <a:effectLst/>
                <a:latin typeface="+mn-lt"/>
                <a:ea typeface="+mn-ea"/>
                <a:cs typeface="+mn-cs"/>
              </a:rPr>
              <a:t>約</a:t>
            </a:r>
            <a:r>
              <a:rPr kumimoji="1" lang="ja-JP" altLang="en-US" sz="1200" u="none" kern="1200" dirty="0" smtClean="0">
                <a:solidFill>
                  <a:schemeClr val="tx1"/>
                </a:solidFill>
                <a:effectLst/>
                <a:latin typeface="+mn-lt"/>
                <a:ea typeface="+mn-ea"/>
                <a:cs typeface="+mn-cs"/>
              </a:rPr>
              <a:t>　２００</a:t>
            </a:r>
            <a:r>
              <a:rPr kumimoji="1" lang="ja-JP" altLang="ja-JP" sz="1200" u="none" kern="1200" dirty="0" smtClean="0">
                <a:solidFill>
                  <a:schemeClr val="tx1"/>
                </a:solidFill>
                <a:effectLst/>
                <a:latin typeface="+mn-lt"/>
                <a:ea typeface="+mn-ea"/>
                <a:cs typeface="+mn-cs"/>
              </a:rPr>
              <a:t>万円ずつ</a:t>
            </a:r>
            <a:r>
              <a:rPr kumimoji="1" lang="ja-JP" altLang="en-US" sz="1200" kern="1200" dirty="0" smtClean="0">
                <a:solidFill>
                  <a:schemeClr val="tx1"/>
                </a:solidFill>
                <a:effectLst/>
                <a:latin typeface="+mn-lt"/>
                <a:ea typeface="+mn-ea"/>
                <a:cs typeface="+mn-cs"/>
              </a:rPr>
              <a:t>　、</a:t>
            </a:r>
            <a:r>
              <a:rPr kumimoji="1" lang="ja-JP" altLang="en-US" sz="1200" u="none" kern="1200" dirty="0" smtClean="0">
                <a:solidFill>
                  <a:schemeClr val="tx1"/>
                </a:solidFill>
                <a:effectLst/>
                <a:latin typeface="+mn-lt"/>
                <a:ea typeface="+mn-ea"/>
                <a:cs typeface="+mn-cs"/>
              </a:rPr>
              <a:t>約</a:t>
            </a:r>
            <a:r>
              <a:rPr kumimoji="1" lang="en-US" altLang="ja-JP" sz="1200" u="none" kern="1200" dirty="0" smtClean="0">
                <a:solidFill>
                  <a:schemeClr val="tx1"/>
                </a:solidFill>
                <a:effectLst/>
                <a:latin typeface="+mn-lt"/>
                <a:ea typeface="+mn-ea"/>
                <a:cs typeface="+mn-cs"/>
              </a:rPr>
              <a:t>36</a:t>
            </a:r>
            <a:r>
              <a:rPr kumimoji="1" lang="ja-JP" altLang="ja-JP" sz="1200" u="none"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ずつ増加しております。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人口は減少している状況のなかで、障害手帳所持者数については、昨年度に引き続き、増加しており、障害福祉サービスの給付費につきましても増加しております。</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364735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次に、地域生活支援拠点等整備事業について報告させていただきます。</a:t>
            </a:r>
          </a:p>
          <a:p>
            <a:r>
              <a:rPr kumimoji="1" lang="ja-JP" altLang="ja-JP" sz="1200" kern="1200" dirty="0" smtClean="0">
                <a:solidFill>
                  <a:schemeClr val="tx1"/>
                </a:solidFill>
                <a:effectLst/>
                <a:latin typeface="+mn-lt"/>
                <a:ea typeface="+mn-ea"/>
                <a:cs typeface="+mn-cs"/>
              </a:rPr>
              <a:t>拠点等整備事業において必要とされる機能としましては、「相談」、「緊急時の受け入れ・対応」、「体験の機会・場」、「専門的人材の確保・養成」、「地域の体制づくり」の５つがございます。</a:t>
            </a:r>
          </a:p>
          <a:p>
            <a:r>
              <a:rPr kumimoji="1" lang="ja-JP" altLang="ja-JP" sz="1200" kern="1200" dirty="0" smtClean="0">
                <a:solidFill>
                  <a:schemeClr val="tx1"/>
                </a:solidFill>
                <a:effectLst/>
                <a:latin typeface="+mn-lt"/>
                <a:ea typeface="+mn-ea"/>
                <a:cs typeface="+mn-cs"/>
              </a:rPr>
              <a:t>平成３０年１月から取り組みを始め、令和３年度に「相談」の機能部分が完成。</a:t>
            </a:r>
            <a:r>
              <a:rPr kumimoji="1" lang="ja-JP" altLang="en-US" sz="1200" kern="1200" dirty="0" smtClean="0">
                <a:solidFill>
                  <a:schemeClr val="tx1"/>
                </a:solidFill>
                <a:effectLst/>
                <a:latin typeface="+mn-lt"/>
                <a:ea typeface="+mn-ea"/>
                <a:cs typeface="+mn-cs"/>
              </a:rPr>
              <a:t>令和</a:t>
            </a:r>
            <a:r>
              <a:rPr kumimoji="1" lang="ja-JP" altLang="ja-JP" sz="1200" kern="1200" dirty="0" smtClean="0">
                <a:solidFill>
                  <a:schemeClr val="tx1"/>
                </a:solidFill>
                <a:effectLst/>
                <a:latin typeface="+mn-lt"/>
                <a:ea typeface="+mn-ea"/>
                <a:cs typeface="+mn-cs"/>
              </a:rPr>
              <a:t>４年度より「大和郡山市サポートネットつなぐ～障害福祉まちかど相談～」をスタートさせました。</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5084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■こどもの発育・発達に関する悩み　　　他のお子さんと比べて発達が遅い気がする。言葉の遅れが気になる。子供の障害を受け入れるまでの相談機関として、保健センター・奈良県障害支援センターでぃあー等</a:t>
            </a:r>
            <a:endParaRPr kumimoji="1" lang="en-US" altLang="ja-JP" dirty="0" smtClean="0"/>
          </a:p>
          <a:p>
            <a:r>
              <a:rPr kumimoji="1" lang="ja-JP" altLang="en-US" dirty="0" smtClean="0"/>
              <a:t>■障害のある子どもの子育ての悩みを気軽に相談。　</a:t>
            </a:r>
            <a:r>
              <a:rPr kumimoji="1" lang="ja-JP" altLang="en-US" dirty="0" err="1" smtClean="0"/>
              <a:t>ぽぷら</a:t>
            </a:r>
            <a:r>
              <a:rPr kumimoji="1" lang="ja-JP" altLang="en-US" dirty="0" smtClean="0"/>
              <a:t>サークル。親子たんとん広場</a:t>
            </a:r>
            <a:r>
              <a:rPr kumimoji="1" lang="en-US" altLang="ja-JP" dirty="0" smtClean="0"/>
              <a:t>【</a:t>
            </a:r>
            <a:r>
              <a:rPr kumimoji="1" lang="ja-JP" altLang="en-US" dirty="0" smtClean="0"/>
              <a:t>子育ち支援課</a:t>
            </a:r>
            <a:r>
              <a:rPr kumimoji="1" lang="en-US" altLang="ja-JP" dirty="0" smtClean="0"/>
              <a:t>】</a:t>
            </a:r>
          </a:p>
          <a:p>
            <a:r>
              <a:rPr kumimoji="1" lang="ja-JP" altLang="en-US" dirty="0" smtClean="0"/>
              <a:t>■障害者手帳について　市役所　厚生福祉課　障害福祉係</a:t>
            </a:r>
            <a:endParaRPr kumimoji="1" lang="en-US" altLang="ja-JP" dirty="0" smtClean="0"/>
          </a:p>
          <a:p>
            <a:r>
              <a:rPr kumimoji="1" lang="ja-JP" altLang="en-US" dirty="0" smtClean="0"/>
              <a:t>■福祉サービスを使いたい　市役所　厚生福祉課　障害福祉係、３支援センター（大和郡山市障害支援センターはあと、障害者生活支援センター</a:t>
            </a:r>
            <a:r>
              <a:rPr kumimoji="1" lang="ja-JP" altLang="en-US" dirty="0" err="1" smtClean="0"/>
              <a:t>りんく</a:t>
            </a:r>
            <a:r>
              <a:rPr kumimoji="1" lang="ja-JP" altLang="en-US" dirty="0" smtClean="0"/>
              <a:t>・生活支援センターふらっと）やその他の相談支援事業所につなぐ。</a:t>
            </a:r>
            <a:endParaRPr kumimoji="1" lang="en-US" altLang="ja-JP" dirty="0" smtClean="0"/>
          </a:p>
          <a:p>
            <a:r>
              <a:rPr kumimoji="1" lang="ja-JP" altLang="en-US" dirty="0" smtClean="0"/>
              <a:t>■その他　　</a:t>
            </a:r>
            <a:r>
              <a:rPr kumimoji="1" lang="en-US" altLang="ja-JP" dirty="0" smtClean="0"/>
              <a:t>1</a:t>
            </a:r>
            <a:r>
              <a:rPr kumimoji="1" lang="ja-JP" altLang="en-US" dirty="0" smtClean="0"/>
              <a:t>）虐待・ＤＶ　</a:t>
            </a:r>
            <a:r>
              <a:rPr kumimoji="1" lang="en-US" altLang="ja-JP" dirty="0" smtClean="0"/>
              <a:t>2</a:t>
            </a:r>
            <a:r>
              <a:rPr kumimoji="1" lang="ja-JP" altLang="en-US" dirty="0" smtClean="0"/>
              <a:t>）病気や健康、障害のこと　</a:t>
            </a:r>
            <a:r>
              <a:rPr kumimoji="1" lang="en-US" altLang="ja-JP" dirty="0" smtClean="0"/>
              <a:t>3</a:t>
            </a:r>
            <a:r>
              <a:rPr kumimoji="1" lang="ja-JP" altLang="en-US" dirty="0" smtClean="0"/>
              <a:t>）住まいのこと　</a:t>
            </a:r>
            <a:r>
              <a:rPr kumimoji="1" lang="en-US" altLang="ja-JP" dirty="0" smtClean="0"/>
              <a:t>4</a:t>
            </a:r>
            <a:r>
              <a:rPr kumimoji="1" lang="ja-JP" altLang="en-US" dirty="0" smtClean="0"/>
              <a:t>）親亡き後のこと　</a:t>
            </a:r>
            <a:r>
              <a:rPr kumimoji="1" lang="en-US" altLang="ja-JP" dirty="0" smtClean="0"/>
              <a:t>5</a:t>
            </a:r>
            <a:r>
              <a:rPr kumimoji="1" lang="ja-JP" altLang="en-US" dirty="0" smtClean="0"/>
              <a:t>）求職活動、仕事上の不安</a:t>
            </a:r>
            <a:endParaRPr kumimoji="1" lang="en-US" altLang="ja-JP" dirty="0" smtClean="0"/>
          </a:p>
          <a:p>
            <a:r>
              <a:rPr kumimoji="1" lang="ja-JP" altLang="en-US" dirty="0" smtClean="0"/>
              <a:t>その外にもいろいろ</a:t>
            </a:r>
            <a:r>
              <a:rPr kumimoji="1" lang="ja-JP" altLang="en-US" dirty="0" err="1" smtClean="0"/>
              <a:t>お</a:t>
            </a:r>
            <a:r>
              <a:rPr kumimoji="1" lang="ja-JP" altLang="en-US" dirty="0" smtClean="0"/>
              <a:t>困りごとがあると思います。それを適切な機関につなぐのが「サポートネットつなぐ」です。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0638D6-3CA0-478D-B5D1-FE7B44949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23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defTabSz="342900"/>
            <a:fld id="{5A069CB8-F204-4D06-B913-C5A26A89888A}" type="datetimeFigureOut">
              <a:rPr kumimoji="0" lang="en-US" smtClean="0"/>
              <a:pPr defTabSz="342900"/>
              <a:t>2/26/2024</a:t>
            </a:fld>
            <a:endParaRPr kumimoji="0" lang="en-US" dirty="0"/>
          </a:p>
        </p:txBody>
      </p:sp>
      <p:sp>
        <p:nvSpPr>
          <p:cNvPr id="5" name="Footer Placeholder 4"/>
          <p:cNvSpPr>
            <a:spLocks noGrp="1"/>
          </p:cNvSpPr>
          <p:nvPr>
            <p:ph type="ftr" sz="quarter" idx="11"/>
          </p:nvPr>
        </p:nvSpPr>
        <p:spPr/>
        <p:txBody>
          <a:bodyPr/>
          <a:lstStyle/>
          <a:p>
            <a:pPr defTabSz="342900"/>
            <a:endParaRPr kumimoji="0" lang="en-US" dirty="0"/>
          </a:p>
        </p:txBody>
      </p:sp>
      <p:sp>
        <p:nvSpPr>
          <p:cNvPr id="6" name="Slide Number Placeholder 5"/>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8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defTabSz="342900"/>
            <a:fld id="{50B6E300-0A13-4A81-945A-7333C271A069}" type="datetimeFigureOut">
              <a:rPr kumimoji="0" lang="en-US" smtClean="0"/>
              <a:pPr defTabSz="342900"/>
              <a:t>2/26/2024</a:t>
            </a:fld>
            <a:endParaRPr kumimoji="0" lang="en-US" dirty="0"/>
          </a:p>
        </p:txBody>
      </p:sp>
      <p:sp>
        <p:nvSpPr>
          <p:cNvPr id="5" name="Footer Placeholder 4"/>
          <p:cNvSpPr>
            <a:spLocks noGrp="1"/>
          </p:cNvSpPr>
          <p:nvPr>
            <p:ph type="ftr" sz="quarter" idx="11"/>
          </p:nvPr>
        </p:nvSpPr>
        <p:spPr/>
        <p:txBody>
          <a:bodyPr/>
          <a:lstStyle/>
          <a:p>
            <a:pPr defTabSz="342900"/>
            <a:endParaRPr kumimoji="0" lang="en-US" dirty="0"/>
          </a:p>
        </p:txBody>
      </p:sp>
      <p:sp>
        <p:nvSpPr>
          <p:cNvPr id="6" name="Slide Number Placeholder 5"/>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376334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defTabSz="342900"/>
            <a:fld id="{34671962-1EA4-46E7-BCB0-F36CE46D1A59}" type="datetimeFigureOut">
              <a:rPr kumimoji="0" lang="en-US" smtClean="0"/>
              <a:pPr defTabSz="342900"/>
              <a:t>2/26/2024</a:t>
            </a:fld>
            <a:endParaRPr kumimoji="0" lang="en-US" dirty="0"/>
          </a:p>
        </p:txBody>
      </p:sp>
      <p:sp>
        <p:nvSpPr>
          <p:cNvPr id="5" name="Footer Placeholder 4"/>
          <p:cNvSpPr>
            <a:spLocks noGrp="1"/>
          </p:cNvSpPr>
          <p:nvPr>
            <p:ph type="ftr" sz="quarter" idx="11"/>
          </p:nvPr>
        </p:nvSpPr>
        <p:spPr/>
        <p:txBody>
          <a:bodyPr/>
          <a:lstStyle/>
          <a:p>
            <a:pPr defTabSz="342900"/>
            <a:endParaRPr kumimoji="0" lang="en-US" dirty="0"/>
          </a:p>
        </p:txBody>
      </p:sp>
      <p:sp>
        <p:nvSpPr>
          <p:cNvPr id="6" name="Slide Number Placeholder 5"/>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120177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defTabSz="342900"/>
            <a:fld id="{D30BB376-B19C-488D-ABEB-03C7E6E9E3E0}" type="datetimeFigureOut">
              <a:rPr kumimoji="0" lang="en-US" smtClean="0"/>
              <a:pPr defTabSz="342900"/>
              <a:t>2/26/2024</a:t>
            </a:fld>
            <a:endParaRPr kumimoji="0" lang="en-US" dirty="0"/>
          </a:p>
        </p:txBody>
      </p:sp>
      <p:sp>
        <p:nvSpPr>
          <p:cNvPr id="5" name="Footer Placeholder 4"/>
          <p:cNvSpPr>
            <a:spLocks noGrp="1"/>
          </p:cNvSpPr>
          <p:nvPr>
            <p:ph type="ftr" sz="quarter" idx="11"/>
          </p:nvPr>
        </p:nvSpPr>
        <p:spPr/>
        <p:txBody>
          <a:bodyPr/>
          <a:lstStyle/>
          <a:p>
            <a:pPr defTabSz="342900"/>
            <a:endParaRPr kumimoji="0" lang="en-US" dirty="0"/>
          </a:p>
        </p:txBody>
      </p:sp>
      <p:sp>
        <p:nvSpPr>
          <p:cNvPr id="6" name="Slide Number Placeholder 5"/>
          <p:cNvSpPr>
            <a:spLocks noGrp="1"/>
          </p:cNvSpPr>
          <p:nvPr>
            <p:ph type="sldNum" sz="quarter" idx="12"/>
          </p:nvPr>
        </p:nvSpPr>
        <p:spPr/>
        <p:txBody>
          <a:bodyPr/>
          <a:lstStyle/>
          <a:p>
            <a:pPr defTabSz="342900"/>
            <a:fld id="{629637A9-119A-49DA-BD12-AAC58B377D80}" type="slidenum">
              <a:rPr kumimoji="0" lang="en-US" smtClean="0"/>
              <a:pPr defTabSz="342900"/>
              <a:t>‹#›</a:t>
            </a:fld>
            <a:endParaRPr kumimoji="0" lang="en-US" dirty="0"/>
          </a:p>
        </p:txBody>
      </p:sp>
    </p:spTree>
    <p:extLst>
      <p:ext uri="{BB962C8B-B14F-4D97-AF65-F5344CB8AC3E}">
        <p14:creationId xmlns:p14="http://schemas.microsoft.com/office/powerpoint/2010/main" val="148477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defTabSz="342900"/>
            <a:fld id="{486F077B-A50F-4D64-8574-E2D6A98A5553}" type="datetimeFigureOut">
              <a:rPr kumimoji="0" lang="en-US" smtClean="0"/>
              <a:pPr defTabSz="342900"/>
              <a:t>2/26/2024</a:t>
            </a:fld>
            <a:endParaRPr kumimoji="0" lang="en-US" dirty="0"/>
          </a:p>
        </p:txBody>
      </p:sp>
      <p:sp>
        <p:nvSpPr>
          <p:cNvPr id="5" name="Footer Placeholder 4"/>
          <p:cNvSpPr>
            <a:spLocks noGrp="1"/>
          </p:cNvSpPr>
          <p:nvPr>
            <p:ph type="ftr" sz="quarter" idx="11"/>
          </p:nvPr>
        </p:nvSpPr>
        <p:spPr/>
        <p:txBody>
          <a:bodyPr/>
          <a:lstStyle/>
          <a:p>
            <a:pPr defTabSz="342900"/>
            <a:endParaRPr kumimoji="0" lang="en-US" dirty="0"/>
          </a:p>
        </p:txBody>
      </p:sp>
      <p:sp>
        <p:nvSpPr>
          <p:cNvPr id="6" name="Slide Number Placeholder 5"/>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8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defTabSz="342900"/>
            <a:fld id="{7D9E2A62-1983-43A1-A163-D8AA46534C80}" type="datetimeFigureOut">
              <a:rPr kumimoji="0" lang="en-US" smtClean="0"/>
              <a:pPr defTabSz="342900"/>
              <a:t>2/26/2024</a:t>
            </a:fld>
            <a:endParaRPr kumimoji="0" lang="en-US" dirty="0"/>
          </a:p>
        </p:txBody>
      </p:sp>
      <p:sp>
        <p:nvSpPr>
          <p:cNvPr id="6" name="Footer Placeholder 5"/>
          <p:cNvSpPr>
            <a:spLocks noGrp="1"/>
          </p:cNvSpPr>
          <p:nvPr>
            <p:ph type="ftr" sz="quarter" idx="11"/>
          </p:nvPr>
        </p:nvSpPr>
        <p:spPr/>
        <p:txBody>
          <a:bodyPr/>
          <a:lstStyle/>
          <a:p>
            <a:pPr defTabSz="342900"/>
            <a:endParaRPr kumimoji="0" lang="en-US" dirty="0"/>
          </a:p>
        </p:txBody>
      </p:sp>
      <p:sp>
        <p:nvSpPr>
          <p:cNvPr id="7" name="Slide Number Placeholder 6"/>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390813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defTabSz="342900"/>
            <a:fld id="{898F3E3B-34E3-4345-B2A1-994B83598A9C}" type="datetimeFigureOut">
              <a:rPr kumimoji="0" lang="en-US" smtClean="0"/>
              <a:pPr defTabSz="342900"/>
              <a:t>2/26/2024</a:t>
            </a:fld>
            <a:endParaRPr kumimoji="0" lang="en-US" dirty="0"/>
          </a:p>
        </p:txBody>
      </p:sp>
      <p:sp>
        <p:nvSpPr>
          <p:cNvPr id="8" name="Footer Placeholder 7"/>
          <p:cNvSpPr>
            <a:spLocks noGrp="1"/>
          </p:cNvSpPr>
          <p:nvPr>
            <p:ph type="ftr" sz="quarter" idx="11"/>
          </p:nvPr>
        </p:nvSpPr>
        <p:spPr/>
        <p:txBody>
          <a:bodyPr/>
          <a:lstStyle/>
          <a:p>
            <a:pPr defTabSz="342900"/>
            <a:endParaRPr kumimoji="0" lang="en-US" dirty="0"/>
          </a:p>
        </p:txBody>
      </p:sp>
      <p:sp>
        <p:nvSpPr>
          <p:cNvPr id="9" name="Slide Number Placeholder 8"/>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362224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defTabSz="342900"/>
            <a:fld id="{FD816C96-82A1-4D77-8ADA-627AC6FE3D65}" type="datetimeFigureOut">
              <a:rPr kumimoji="0" lang="en-US" smtClean="0"/>
              <a:pPr defTabSz="342900"/>
              <a:t>2/26/2024</a:t>
            </a:fld>
            <a:endParaRPr kumimoji="0" lang="en-US" dirty="0"/>
          </a:p>
        </p:txBody>
      </p:sp>
      <p:sp>
        <p:nvSpPr>
          <p:cNvPr id="4" name="Footer Placeholder 3"/>
          <p:cNvSpPr>
            <a:spLocks noGrp="1"/>
          </p:cNvSpPr>
          <p:nvPr>
            <p:ph type="ftr" sz="quarter" idx="11"/>
          </p:nvPr>
        </p:nvSpPr>
        <p:spPr/>
        <p:txBody>
          <a:bodyPr/>
          <a:lstStyle/>
          <a:p>
            <a:pPr defTabSz="342900"/>
            <a:endParaRPr kumimoji="0" lang="en-US" dirty="0"/>
          </a:p>
        </p:txBody>
      </p:sp>
      <p:sp>
        <p:nvSpPr>
          <p:cNvPr id="5" name="Slide Number Placeholder 4"/>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422345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1D102C1E-28F2-47E9-802D-339E64E2F920}" type="datetimeFigureOut">
              <a:rPr kumimoji="0" lang="en-US" smtClean="0"/>
              <a:pPr defTabSz="342900"/>
              <a:t>2/26/2024</a:t>
            </a:fld>
            <a:endParaRPr kumimoji="0"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kumimoji="0" lang="en-US" dirty="0"/>
          </a:p>
        </p:txBody>
      </p:sp>
      <p:sp>
        <p:nvSpPr>
          <p:cNvPr id="9" name="Slide Number Placeholder 8"/>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261167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24271A48-F18A-45B3-BC05-1E27DA3F88AF}" type="datetimeFigureOut">
              <a:rPr kumimoji="0" lang="en-US" smtClean="0"/>
              <a:pPr defTabSz="342900"/>
              <a:t>2/26/2024</a:t>
            </a:fld>
            <a:endParaRPr kumimoji="0"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kumimoji="0"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4FAB73BC-B049-4115-A692-8D63A059BFB8}" type="slidenum">
              <a:rPr kumimoji="0" lang="en-US" smtClean="0">
                <a:solidFill>
                  <a:srgbClr val="455F51"/>
                </a:solidFill>
              </a:rPr>
              <a:pPr defTabSz="342900"/>
              <a:t>‹#›</a:t>
            </a:fld>
            <a:endParaRPr kumimoji="0" lang="en-US" dirty="0">
              <a:solidFill>
                <a:srgbClr val="455F51"/>
              </a:solidFill>
            </a:endParaRPr>
          </a:p>
        </p:txBody>
      </p:sp>
    </p:spTree>
    <p:extLst>
      <p:ext uri="{BB962C8B-B14F-4D97-AF65-F5344CB8AC3E}">
        <p14:creationId xmlns:p14="http://schemas.microsoft.com/office/powerpoint/2010/main" val="265713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342900"/>
            <a:fld id="{65B747F8-9654-4282-85D2-65F41AAE7A75}" type="datetimeFigureOut">
              <a:rPr kumimoji="0" lang="en-US" smtClean="0"/>
              <a:pPr defTabSz="342900"/>
              <a:t>2/26/2024</a:t>
            </a:fld>
            <a:endParaRPr kumimoji="0" lang="en-US" dirty="0"/>
          </a:p>
        </p:txBody>
      </p:sp>
      <p:sp>
        <p:nvSpPr>
          <p:cNvPr id="6" name="Footer Placeholder 5"/>
          <p:cNvSpPr>
            <a:spLocks noGrp="1"/>
          </p:cNvSpPr>
          <p:nvPr>
            <p:ph type="ftr" sz="quarter" idx="11"/>
          </p:nvPr>
        </p:nvSpPr>
        <p:spPr/>
        <p:txBody>
          <a:bodyPr/>
          <a:lstStyle/>
          <a:p>
            <a:pPr defTabSz="342900"/>
            <a:endParaRPr kumimoji="0" lang="en-US" dirty="0"/>
          </a:p>
        </p:txBody>
      </p:sp>
      <p:sp>
        <p:nvSpPr>
          <p:cNvPr id="7" name="Slide Number Placeholder 6"/>
          <p:cNvSpPr>
            <a:spLocks noGrp="1"/>
          </p:cNvSpPr>
          <p:nvPr>
            <p:ph type="sldNum" sz="quarter" idx="12"/>
          </p:nvPr>
        </p:nvSpPr>
        <p:spPr/>
        <p:txBody>
          <a:bodyPr/>
          <a:lstStyle/>
          <a:p>
            <a:pPr defTabSz="342900"/>
            <a:fld id="{4FAB73BC-B049-4115-A692-8D63A059BFB8}" type="slidenum">
              <a:rPr kumimoji="0" lang="en-US" smtClean="0"/>
              <a:pPr defTabSz="342900"/>
              <a:t>‹#›</a:t>
            </a:fld>
            <a:endParaRPr kumimoji="0" lang="en-US" dirty="0"/>
          </a:p>
        </p:txBody>
      </p:sp>
    </p:spTree>
    <p:extLst>
      <p:ext uri="{BB962C8B-B14F-4D97-AF65-F5344CB8AC3E}">
        <p14:creationId xmlns:p14="http://schemas.microsoft.com/office/powerpoint/2010/main" val="17263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5DC5B261-8843-42D1-AAFC-05E20E2D9B97}" type="datetimeFigureOut">
              <a:rPr kumimoji="0" lang="en-US" smtClean="0"/>
              <a:pPr defTabSz="342900"/>
              <a:t>2/26/2024</a:t>
            </a:fld>
            <a:endParaRPr kumimoji="0"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kumimoji="0"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4FAB73BC-B049-4115-A692-8D63A059BFB8}" type="slidenum">
              <a:rPr kumimoji="0" lang="en-US" smtClean="0"/>
              <a:pPr defTabSz="342900"/>
              <a:t>‹#›</a:t>
            </a:fld>
            <a:endParaRPr kumimoji="0"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7892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88640"/>
            <a:ext cx="8712968" cy="5378236"/>
          </a:xfrm>
        </p:spPr>
        <p:txBody>
          <a:bodyPr>
            <a:normAutofit/>
          </a:bodyPr>
          <a:lstStyle/>
          <a:p>
            <a:r>
              <a:rPr kumimoji="1" lang="ja-JP" altLang="en-US" sz="5400" dirty="0" smtClean="0">
                <a:latin typeface="UD デジタル 教科書体 NK-R" panose="02020400000000000000" pitchFamily="18" charset="-128"/>
                <a:ea typeface="UD デジタル 教科書体 NK-R" panose="02020400000000000000" pitchFamily="18" charset="-128"/>
              </a:rPr>
              <a:t>令和</a:t>
            </a:r>
            <a:r>
              <a:rPr kumimoji="1" lang="en-US" altLang="ja-JP" sz="5400" dirty="0" smtClean="0">
                <a:latin typeface="UD デジタル 教科書体 NK-R" panose="02020400000000000000" pitchFamily="18" charset="-128"/>
                <a:ea typeface="UD デジタル 教科書体 NK-R" panose="02020400000000000000" pitchFamily="18" charset="-128"/>
              </a:rPr>
              <a:t>5</a:t>
            </a:r>
            <a:r>
              <a:rPr kumimoji="1" lang="ja-JP" altLang="en-US" sz="5400" dirty="0" smtClean="0">
                <a:latin typeface="UD デジタル 教科書体 NK-R" panose="02020400000000000000" pitchFamily="18" charset="-128"/>
                <a:ea typeface="UD デジタル 教科書体 NK-R" panose="02020400000000000000" pitchFamily="18" charset="-128"/>
              </a:rPr>
              <a:t>年度</a:t>
            </a:r>
            <a:r>
              <a:rPr kumimoji="1" lang="en-US" altLang="ja-JP" sz="5400" dirty="0" smtClean="0">
                <a:latin typeface="UD デジタル 教科書体 NK-R" panose="02020400000000000000" pitchFamily="18" charset="-128"/>
                <a:ea typeface="UD デジタル 教科書体 NK-R" panose="02020400000000000000" pitchFamily="18" charset="-128"/>
              </a:rPr>
              <a:t/>
            </a:r>
            <a:br>
              <a:rPr kumimoji="1" lang="en-US" altLang="ja-JP" sz="5400" dirty="0" smtClean="0">
                <a:latin typeface="UD デジタル 教科書体 NK-R" panose="02020400000000000000" pitchFamily="18" charset="-128"/>
                <a:ea typeface="UD デジタル 教科書体 NK-R" panose="02020400000000000000" pitchFamily="18" charset="-128"/>
              </a:rPr>
            </a:br>
            <a:r>
              <a:rPr kumimoji="1" lang="ja-JP" altLang="en-US" sz="5400" dirty="0" smtClean="0">
                <a:latin typeface="UD デジタル 教科書体 NK-R" panose="02020400000000000000" pitchFamily="18" charset="-128"/>
                <a:ea typeface="UD デジタル 教科書体 NK-R" panose="02020400000000000000" pitchFamily="18" charset="-128"/>
              </a:rPr>
              <a:t>大和郡山市</a:t>
            </a:r>
            <a:r>
              <a:rPr kumimoji="1" lang="en-US" altLang="ja-JP" sz="5400" dirty="0" smtClean="0">
                <a:latin typeface="UD デジタル 教科書体 NK-R" panose="02020400000000000000" pitchFamily="18" charset="-128"/>
                <a:ea typeface="UD デジタル 教科書体 NK-R" panose="02020400000000000000" pitchFamily="18" charset="-128"/>
              </a:rPr>
              <a:t/>
            </a:r>
            <a:br>
              <a:rPr kumimoji="1" lang="en-US" altLang="ja-JP" sz="5400" dirty="0" smtClean="0">
                <a:latin typeface="UD デジタル 教科書体 NK-R" panose="02020400000000000000" pitchFamily="18" charset="-128"/>
                <a:ea typeface="UD デジタル 教科書体 NK-R" panose="02020400000000000000" pitchFamily="18" charset="-128"/>
              </a:rPr>
            </a:br>
            <a:r>
              <a:rPr lang="ja-JP" altLang="en-US" sz="5400" dirty="0" smtClean="0">
                <a:latin typeface="UD デジタル 教科書体 NK-R" panose="02020400000000000000" pitchFamily="18" charset="-128"/>
                <a:ea typeface="UD デジタル 教科書体 NK-R" panose="02020400000000000000" pitchFamily="18" charset="-128"/>
              </a:rPr>
              <a:t>地域自立支援協議会全体会</a:t>
            </a:r>
            <a:r>
              <a:rPr lang="en-US" altLang="ja-JP" sz="5400" dirty="0" smtClean="0">
                <a:latin typeface="UD デジタル 教科書体 NK-R" panose="02020400000000000000" pitchFamily="18" charset="-128"/>
                <a:ea typeface="UD デジタル 教科書体 NK-R" panose="02020400000000000000" pitchFamily="18" charset="-128"/>
              </a:rPr>
              <a:t/>
            </a:r>
            <a:br>
              <a:rPr lang="en-US" altLang="ja-JP" sz="5400" dirty="0" smtClean="0">
                <a:latin typeface="UD デジタル 教科書体 NK-R" panose="02020400000000000000" pitchFamily="18" charset="-128"/>
                <a:ea typeface="UD デジタル 教科書体 NK-R" panose="02020400000000000000" pitchFamily="18" charset="-128"/>
              </a:rPr>
            </a:br>
            <a:r>
              <a:rPr lang="ja-JP" altLang="en-US" sz="5400" dirty="0" smtClean="0">
                <a:latin typeface="UD デジタル 教科書体 NK-R" panose="02020400000000000000" pitchFamily="18" charset="-128"/>
                <a:ea typeface="UD デジタル 教科書体 NK-R" panose="02020400000000000000" pitchFamily="18" charset="-128"/>
              </a:rPr>
              <a:t>　　　　　　　　　　　　</a:t>
            </a:r>
            <a:r>
              <a:rPr lang="ja-JP" altLang="en-US" sz="3200" dirty="0" smtClean="0">
                <a:latin typeface="UD デジタル 教科書体 NK-R" panose="02020400000000000000" pitchFamily="18" charset="-128"/>
                <a:ea typeface="UD デジタル 教科書体 NK-R" panose="02020400000000000000" pitchFamily="18" charset="-128"/>
              </a:rPr>
              <a:t>令和</a:t>
            </a:r>
            <a:r>
              <a:rPr lang="en-US" altLang="ja-JP" sz="3200" dirty="0" smtClean="0">
                <a:latin typeface="UD デジタル 教科書体 NK-R" panose="02020400000000000000" pitchFamily="18" charset="-128"/>
                <a:ea typeface="UD デジタル 教科書体 NK-R" panose="02020400000000000000" pitchFamily="18" charset="-128"/>
              </a:rPr>
              <a:t>6</a:t>
            </a:r>
            <a:r>
              <a:rPr lang="ja-JP" altLang="en-US" sz="3200" dirty="0" smtClean="0">
                <a:latin typeface="UD デジタル 教科書体 NK-R" panose="02020400000000000000" pitchFamily="18" charset="-128"/>
                <a:ea typeface="UD デジタル 教科書体 NK-R" panose="02020400000000000000" pitchFamily="18" charset="-128"/>
              </a:rPr>
              <a:t>年</a:t>
            </a:r>
            <a:r>
              <a:rPr lang="en-US" altLang="ja-JP" sz="3200" dirty="0" smtClean="0">
                <a:latin typeface="UD デジタル 教科書体 NK-R" panose="02020400000000000000" pitchFamily="18" charset="-128"/>
                <a:ea typeface="UD デジタル 教科書体 NK-R" panose="02020400000000000000" pitchFamily="18" charset="-128"/>
              </a:rPr>
              <a:t>3</a:t>
            </a:r>
            <a:r>
              <a:rPr lang="ja-JP" altLang="en-US" sz="3200" dirty="0" smtClean="0">
                <a:latin typeface="UD デジタル 教科書体 NK-R" panose="02020400000000000000" pitchFamily="18" charset="-128"/>
                <a:ea typeface="UD デジタル 教科書体 NK-R" panose="02020400000000000000" pitchFamily="18" charset="-128"/>
              </a:rPr>
              <a:t>月１日（金）</a:t>
            </a:r>
            <a:r>
              <a:rPr lang="en-US" altLang="ja-JP" sz="3200" dirty="0" smtClean="0">
                <a:latin typeface="UD デジタル 教科書体 NK-R" panose="02020400000000000000" pitchFamily="18" charset="-128"/>
                <a:ea typeface="UD デジタル 教科書体 NK-R" panose="02020400000000000000" pitchFamily="18" charset="-128"/>
              </a:rPr>
              <a:t/>
            </a:r>
            <a:br>
              <a:rPr lang="en-US" altLang="ja-JP" sz="3200" dirty="0" smtClean="0">
                <a:latin typeface="UD デジタル 教科書体 NK-R" panose="02020400000000000000" pitchFamily="18" charset="-128"/>
                <a:ea typeface="UD デジタル 教科書体 NK-R" panose="02020400000000000000" pitchFamily="18" charset="-128"/>
              </a:rPr>
            </a:br>
            <a:r>
              <a:rPr lang="ja-JP" altLang="en-US" sz="3200" dirty="0" smtClean="0">
                <a:latin typeface="UD デジタル 教科書体 NK-R" panose="02020400000000000000" pitchFamily="18" charset="-128"/>
                <a:ea typeface="UD デジタル 教科書体 NK-R" panose="02020400000000000000" pitchFamily="18" charset="-128"/>
              </a:rPr>
              <a:t>　　　　　　　　　　　　　　　　　　　　</a:t>
            </a:r>
            <a:r>
              <a:rPr lang="ja-JP" altLang="en-US" sz="2800" dirty="0" smtClean="0">
                <a:latin typeface="UD デジタル 教科書体 NK-R" panose="02020400000000000000" pitchFamily="18" charset="-128"/>
                <a:ea typeface="UD デジタル 教科書体 NK-R" panose="02020400000000000000" pitchFamily="18" charset="-128"/>
              </a:rPr>
              <a:t>交流棟</a:t>
            </a:r>
            <a:r>
              <a:rPr lang="ja-JP" altLang="en-US" sz="2800" dirty="0" err="1" smtClean="0">
                <a:latin typeface="UD デジタル 教科書体 NK-R" panose="02020400000000000000" pitchFamily="18" charset="-128"/>
                <a:ea typeface="UD デジタル 教科書体 NK-R" panose="02020400000000000000" pitchFamily="18" charset="-128"/>
              </a:rPr>
              <a:t>みり</a:t>
            </a:r>
            <a:r>
              <a:rPr lang="ja-JP" altLang="en-US" sz="2800" dirty="0" smtClean="0">
                <a:latin typeface="UD デジタル 教科書体 NK-R" panose="02020400000000000000" pitchFamily="18" charset="-128"/>
                <a:ea typeface="UD デジタル 教科書体 NK-R" panose="02020400000000000000" pitchFamily="18" charset="-128"/>
              </a:rPr>
              <a:t>お～の　</a:t>
            </a:r>
            <a:r>
              <a:rPr lang="ja-JP" altLang="en-US" sz="2800" dirty="0">
                <a:latin typeface="UD デジタル 教科書体 NK-R" panose="02020400000000000000" pitchFamily="18" charset="-128"/>
                <a:ea typeface="UD デジタル 教科書体 NK-R" panose="02020400000000000000" pitchFamily="18" charset="-128"/>
              </a:rPr>
              <a:t>交流ホール</a:t>
            </a:r>
            <a:r>
              <a:rPr lang="ja-JP" altLang="en-US" sz="3200" dirty="0" smtClean="0">
                <a:latin typeface="UD デジタル 教科書体 NK-R" panose="02020400000000000000" pitchFamily="18" charset="-128"/>
                <a:ea typeface="UD デジタル 教科書体 NK-R" panose="02020400000000000000" pitchFamily="18" charset="-128"/>
              </a:rPr>
              <a:t>　　　　　　　　　　　　　　</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3131840" y="5566876"/>
            <a:ext cx="2880320" cy="523220"/>
          </a:xfrm>
          <a:prstGeom prst="rect">
            <a:avLst/>
          </a:prstGeom>
          <a:noFill/>
        </p:spPr>
        <p:txBody>
          <a:bodyPr wrap="square" rtlCol="0">
            <a:spAutoFit/>
          </a:bodyPr>
          <a:lstStyle/>
          <a:p>
            <a:pPr algn="ctr"/>
            <a:r>
              <a:rPr lang="ja-JP" altLang="en-US" sz="2800" dirty="0" smtClean="0">
                <a:latin typeface="UD デジタル 教科書体 NK-R" panose="02020400000000000000" pitchFamily="18" charset="-128"/>
                <a:ea typeface="UD デジタル 教科書体 NK-R" panose="02020400000000000000" pitchFamily="18" charset="-128"/>
              </a:rPr>
              <a:t>障害福祉課</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56443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50"/>
                </a:solidFill>
                <a:latin typeface="UD デジタル 教科書体 NK-R" panose="02020400000000000000" pitchFamily="18" charset="-128"/>
                <a:ea typeface="UD デジタル 教科書体 NK-R" panose="02020400000000000000" pitchFamily="18" charset="-128"/>
              </a:rPr>
              <a:t>このステッカー</a:t>
            </a:r>
            <a:r>
              <a:rPr lang="ja-JP" altLang="en-US" dirty="0" smtClean="0">
                <a:solidFill>
                  <a:srgbClr val="00B050"/>
                </a:solidFill>
                <a:latin typeface="UD デジタル 教科書体 NK-R" panose="02020400000000000000" pitchFamily="18" charset="-128"/>
                <a:ea typeface="UD デジタル 教科書体 NK-R" panose="02020400000000000000" pitchFamily="18" charset="-128"/>
              </a:rPr>
              <a:t>のあるところが目印</a:t>
            </a:r>
            <a:endParaRPr kumimoji="1" lang="ja-JP" altLang="en-US" dirty="0">
              <a:solidFill>
                <a:srgbClr val="00B05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334257" y="1520971"/>
            <a:ext cx="8475485" cy="2462870"/>
          </a:xfrm>
        </p:spPr>
        <p:txBody>
          <a:bodyPr>
            <a:normAutofit/>
          </a:bodyPr>
          <a:lstStyle/>
          <a:p>
            <a:pPr marL="0" indent="0">
              <a:buNone/>
            </a:pPr>
            <a:endParaRPr lang="en-US" altLang="ja-JP" sz="3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000" dirty="0">
                <a:latin typeface="UD デジタル 教科書体 NK-R" panose="02020400000000000000" pitchFamily="18" charset="-128"/>
                <a:ea typeface="UD デジタル 教科書体 NK-R" panose="02020400000000000000" pitchFamily="18" charset="-128"/>
              </a:rPr>
              <a:t>大和郡山市在住もしくは在勤の方で、</a:t>
            </a:r>
            <a:endParaRPr lang="en-US" altLang="ja-JP" sz="3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000" dirty="0">
                <a:latin typeface="UD デジタル 教科書体 NK-R" panose="02020400000000000000" pitchFamily="18" charset="-128"/>
                <a:ea typeface="UD デジタル 教科書体 NK-R" panose="02020400000000000000" pitchFamily="18" charset="-128"/>
              </a:rPr>
              <a:t>障害のあることでお困りの障害当事者</a:t>
            </a:r>
            <a:endParaRPr lang="en-US" altLang="ja-JP" sz="3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000" dirty="0">
                <a:latin typeface="UD デジタル 教科書体 NK-R" panose="02020400000000000000" pitchFamily="18" charset="-128"/>
                <a:ea typeface="UD デジタル 教科書体 NK-R" panose="02020400000000000000" pitchFamily="18" charset="-128"/>
              </a:rPr>
              <a:t>とその家族や関係者が対象となります。</a:t>
            </a:r>
          </a:p>
        </p:txBody>
      </p:sp>
      <p:pic>
        <p:nvPicPr>
          <p:cNvPr id="6" name="図 5"/>
          <p:cNvPicPr/>
          <p:nvPr/>
        </p:nvPicPr>
        <p:blipFill>
          <a:blip r:embed="rId3" cstate="print">
            <a:extLst>
              <a:ext uri="{28A0092B-C50C-407E-A947-70E740481C1C}">
                <a14:useLocalDpi xmlns:a14="http://schemas.microsoft.com/office/drawing/2010/main" val="0"/>
              </a:ext>
            </a:extLst>
          </a:blip>
          <a:stretch>
            <a:fillRect/>
          </a:stretch>
        </p:blipFill>
        <p:spPr>
          <a:xfrm>
            <a:off x="6609630" y="2492896"/>
            <a:ext cx="2429828" cy="2429828"/>
          </a:xfrm>
          <a:prstGeom prst="rect">
            <a:avLst/>
          </a:prstGeom>
        </p:spPr>
      </p:pic>
      <p:sp>
        <p:nvSpPr>
          <p:cNvPr id="4" name="上矢印 3"/>
          <p:cNvSpPr/>
          <p:nvPr/>
        </p:nvSpPr>
        <p:spPr>
          <a:xfrm rot="8094923">
            <a:off x="5776217" y="1555006"/>
            <a:ext cx="700830" cy="413239"/>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7" name="上矢印 6"/>
          <p:cNvSpPr/>
          <p:nvPr/>
        </p:nvSpPr>
        <p:spPr>
          <a:xfrm rot="8246455">
            <a:off x="6821022" y="1489816"/>
            <a:ext cx="700830" cy="362003"/>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8" name="上矢印 7"/>
          <p:cNvSpPr/>
          <p:nvPr/>
        </p:nvSpPr>
        <p:spPr>
          <a:xfrm rot="8252949">
            <a:off x="7753123" y="1460960"/>
            <a:ext cx="700830" cy="35417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4032369"/>
            <a:ext cx="2204864" cy="2204864"/>
          </a:xfrm>
          <a:prstGeom prst="rect">
            <a:avLst/>
          </a:prstGeom>
        </p:spPr>
      </p:pic>
      <p:sp>
        <p:nvSpPr>
          <p:cNvPr id="10" name="正方形/長方形 9"/>
          <p:cNvSpPr/>
          <p:nvPr/>
        </p:nvSpPr>
        <p:spPr>
          <a:xfrm>
            <a:off x="2047477" y="4032369"/>
            <a:ext cx="2532502" cy="64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FFFF00"/>
                </a:solidFill>
                <a:latin typeface="UD デジタル 教科書体 NK-R" panose="02020400000000000000" pitchFamily="18" charset="-128"/>
                <a:ea typeface="UD デジタル 教科書体 NK-R" panose="02020400000000000000" pitchFamily="18" charset="-128"/>
              </a:rPr>
              <a:t>缶バッジ</a:t>
            </a:r>
          </a:p>
        </p:txBody>
      </p:sp>
    </p:spTree>
    <p:extLst>
      <p:ext uri="{BB962C8B-B14F-4D97-AF65-F5344CB8AC3E}">
        <p14:creationId xmlns:p14="http://schemas.microsoft.com/office/powerpoint/2010/main" val="102523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86604"/>
            <a:ext cx="8640960" cy="1497427"/>
          </a:xfrm>
        </p:spPr>
        <p:txBody>
          <a:bodyPr>
            <a:normAutofit/>
          </a:bodyPr>
          <a:lstStyle/>
          <a:p>
            <a:r>
              <a:rPr kumimoji="1" lang="ja-JP" altLang="en-US" dirty="0" smtClean="0">
                <a:solidFill>
                  <a:srgbClr val="00B050"/>
                </a:solidFill>
                <a:latin typeface="UD デジタル 教科書体 NK-R" panose="02020400000000000000" pitchFamily="18" charset="-128"/>
                <a:ea typeface="UD デジタル 教科書体 NK-R" panose="02020400000000000000" pitchFamily="18" charset="-128"/>
              </a:rPr>
              <a:t>大和郡山市サポートネットつなぐ～障害福祉まちかど相談～</a:t>
            </a:r>
            <a:endParaRPr kumimoji="1" lang="ja-JP" altLang="en-US" dirty="0">
              <a:solidFill>
                <a:srgbClr val="00B05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563694" y="2241551"/>
            <a:ext cx="7543800" cy="3017520"/>
          </a:xfrm>
        </p:spPr>
        <p:txBody>
          <a:bodyPr/>
          <a:lstStyle/>
          <a:p>
            <a:endParaRPr kumimoji="1" lang="ja-JP" altLang="en-US" dirty="0">
              <a:solidFill>
                <a:schemeClr val="tx1"/>
              </a:solidFill>
            </a:endParaRPr>
          </a:p>
        </p:txBody>
      </p:sp>
      <p:sp>
        <p:nvSpPr>
          <p:cNvPr id="4" name="楕円 3"/>
          <p:cNvSpPr/>
          <p:nvPr/>
        </p:nvSpPr>
        <p:spPr>
          <a:xfrm>
            <a:off x="85805" y="2268864"/>
            <a:ext cx="2793381" cy="2093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rPr>
              <a:t>困りごとのある人</a:t>
            </a:r>
          </a:p>
        </p:txBody>
      </p:sp>
      <p:sp>
        <p:nvSpPr>
          <p:cNvPr id="5" name="楕円 4"/>
          <p:cNvSpPr/>
          <p:nvPr/>
        </p:nvSpPr>
        <p:spPr>
          <a:xfrm>
            <a:off x="6205403" y="2261496"/>
            <a:ext cx="2868651" cy="2115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rPr>
              <a:t>適切な</a:t>
            </a:r>
            <a:endParaRPr lang="en-US" altLang="ja-JP" sz="3600" dirty="0">
              <a:solidFill>
                <a:prstClr val="white"/>
              </a:solidFill>
              <a:latin typeface="UD デジタル 教科書体 NK-R" panose="02020400000000000000" pitchFamily="18" charset="-128"/>
              <a:ea typeface="UD デジタル 教科書体 NK-R" panose="02020400000000000000" pitchFamily="18" charset="-128"/>
            </a:endParaRPr>
          </a:p>
          <a:p>
            <a:pPr algn="ctr" defTabSz="342900"/>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rPr>
              <a:t>支援機関</a:t>
            </a:r>
          </a:p>
        </p:txBody>
      </p:sp>
      <p:sp>
        <p:nvSpPr>
          <p:cNvPr id="6" name="左右矢印吹き出し 5"/>
          <p:cNvSpPr/>
          <p:nvPr/>
        </p:nvSpPr>
        <p:spPr>
          <a:xfrm>
            <a:off x="2881547" y="2712464"/>
            <a:ext cx="3301876" cy="1618174"/>
          </a:xfrm>
          <a:prstGeom prst="leftRightArrowCallout">
            <a:avLst>
              <a:gd name="adj1" fmla="val 21747"/>
              <a:gd name="adj2" fmla="val 31424"/>
              <a:gd name="adj3" fmla="val 13093"/>
              <a:gd name="adj4" fmla="val 67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altLang="ja-JP" sz="2700" dirty="0">
              <a:solidFill>
                <a:prstClr val="white"/>
              </a:solidFill>
              <a:latin typeface="UD デジタル 教科書体 NK-R" panose="02020400000000000000" pitchFamily="18" charset="-128"/>
              <a:ea typeface="UD デジタル 教科書体 NK-R" panose="02020400000000000000" pitchFamily="18" charset="-128"/>
            </a:endParaRPr>
          </a:p>
          <a:p>
            <a:pPr algn="ctr" defTabSz="342900"/>
            <a:endParaRPr lang="en-US" altLang="ja-JP" sz="2700" dirty="0">
              <a:solidFill>
                <a:prstClr val="white"/>
              </a:solidFill>
              <a:latin typeface="UD デジタル 教科書体 NK-R" panose="02020400000000000000" pitchFamily="18" charset="-128"/>
              <a:ea typeface="UD デジタル 教科書体 NK-R" panose="02020400000000000000" pitchFamily="18" charset="-128"/>
            </a:endParaRPr>
          </a:p>
          <a:p>
            <a:pPr algn="ctr" defTabSz="342900"/>
            <a:r>
              <a:rPr lang="ja-JP" altLang="en-US" sz="2400" dirty="0">
                <a:solidFill>
                  <a:prstClr val="white"/>
                </a:solidFill>
                <a:latin typeface="UD デジタル 教科書体 NK-R" panose="02020400000000000000" pitchFamily="18" charset="-128"/>
                <a:ea typeface="UD デジタル 教科書体 NK-R" panose="02020400000000000000" pitchFamily="18" charset="-128"/>
              </a:rPr>
              <a:t>協力福祉施設</a:t>
            </a:r>
          </a:p>
        </p:txBody>
      </p:sp>
      <p:pic>
        <p:nvPicPr>
          <p:cNvPr id="7" name="図 6"/>
          <p:cNvPicPr/>
          <p:nvPr/>
        </p:nvPicPr>
        <p:blipFill>
          <a:blip r:embed="rId3" cstate="print">
            <a:extLst>
              <a:ext uri="{28A0092B-C50C-407E-A947-70E740481C1C}">
                <a14:useLocalDpi xmlns:a14="http://schemas.microsoft.com/office/drawing/2010/main" val="0"/>
              </a:ext>
            </a:extLst>
          </a:blip>
          <a:stretch>
            <a:fillRect/>
          </a:stretch>
        </p:blipFill>
        <p:spPr>
          <a:xfrm>
            <a:off x="3848363" y="2076090"/>
            <a:ext cx="1368243" cy="1352910"/>
          </a:xfrm>
          <a:prstGeom prst="rect">
            <a:avLst/>
          </a:prstGeom>
        </p:spPr>
      </p:pic>
      <p:sp>
        <p:nvSpPr>
          <p:cNvPr id="11" name="正方形/長方形 10"/>
          <p:cNvSpPr/>
          <p:nvPr/>
        </p:nvSpPr>
        <p:spPr>
          <a:xfrm>
            <a:off x="3173080" y="4079876"/>
            <a:ext cx="2843561" cy="1095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つなぐ・結ぶ</a:t>
            </a:r>
          </a:p>
        </p:txBody>
      </p:sp>
    </p:spTree>
    <p:extLst>
      <p:ext uri="{BB962C8B-B14F-4D97-AF65-F5344CB8AC3E}">
        <p14:creationId xmlns:p14="http://schemas.microsoft.com/office/powerpoint/2010/main" val="4057571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B050"/>
                </a:solidFill>
                <a:latin typeface="UD デジタル 教科書体 NK-R" panose="02020400000000000000" pitchFamily="18" charset="-128"/>
                <a:ea typeface="UD デジタル 教科書体 NK-R" panose="02020400000000000000" pitchFamily="18" charset="-128"/>
              </a:rPr>
              <a:t>具体的にどうするの？</a:t>
            </a:r>
            <a:endParaRPr kumimoji="1" lang="ja-JP" altLang="en-US" dirty="0">
              <a:solidFill>
                <a:srgbClr val="00B05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p:txBody>
          <a:bodyPr>
            <a:normAutofit/>
          </a:bodyPr>
          <a:lstStyle/>
          <a:p>
            <a:pPr>
              <a:lnSpc>
                <a:spcPct val="100000"/>
              </a:lnSpc>
            </a:pPr>
            <a:r>
              <a:rPr lang="ja-JP" altLang="en-US" sz="3200" dirty="0">
                <a:latin typeface="UD デジタル 教科書体 NK-R" panose="02020400000000000000" pitchFamily="18" charset="-128"/>
                <a:ea typeface="UD デジタル 教科書体 NK-R" panose="02020400000000000000" pitchFamily="18" charset="-128"/>
              </a:rPr>
              <a:t>「来所面談」と「電話相談」での対応となります。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3200" b="1" u="sng" dirty="0">
                <a:latin typeface="UD デジタル 教科書体 NK-R" panose="02020400000000000000" pitchFamily="18" charset="-128"/>
                <a:ea typeface="UD デジタル 教科書体 NK-R" panose="02020400000000000000" pitchFamily="18" charset="-128"/>
              </a:rPr>
              <a:t>大和郡山市サポートネットつなぐ相談票</a:t>
            </a:r>
            <a:r>
              <a:rPr lang="ja-JP" altLang="en-US" sz="3200" dirty="0">
                <a:latin typeface="UD デジタル 教科書体 NK-R" panose="02020400000000000000" pitchFamily="18" charset="-128"/>
                <a:ea typeface="UD デジタル 教科書体 NK-R" panose="02020400000000000000" pitchFamily="18" charset="-128"/>
              </a:rPr>
              <a:t>へ</a:t>
            </a:r>
            <a:r>
              <a:rPr lang="ja-JP" altLang="en-US" sz="3200" dirty="0" smtClean="0">
                <a:latin typeface="UD デジタル 教科書体 NK-R" panose="02020400000000000000" pitchFamily="18" charset="-128"/>
                <a:ea typeface="UD デジタル 教科書体 NK-R" panose="02020400000000000000" pitchFamily="18" charset="-128"/>
              </a:rPr>
              <a:t>聞き取れた</a:t>
            </a:r>
            <a:r>
              <a:rPr lang="ja-JP" altLang="en-US" sz="3200" dirty="0">
                <a:latin typeface="UD デジタル 教科書体 NK-R" panose="02020400000000000000" pitchFamily="18" charset="-128"/>
                <a:ea typeface="UD デジタル 教科書体 NK-R" panose="02020400000000000000" pitchFamily="18" charset="-128"/>
              </a:rPr>
              <a:t>範囲の内容</a:t>
            </a:r>
            <a:r>
              <a:rPr lang="ja-JP" altLang="en-US" sz="3200" dirty="0" smtClean="0">
                <a:latin typeface="UD デジタル 教科書体 NK-R" panose="02020400000000000000" pitchFamily="18" charset="-128"/>
                <a:ea typeface="UD デジタル 教科書体 NK-R" panose="02020400000000000000" pitchFamily="18" charset="-128"/>
              </a:rPr>
              <a:t>を記入して、本人に相談票を渡してください。</a:t>
            </a:r>
            <a:endParaRPr lang="ja-JP" altLang="en-US"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27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01750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594359"/>
            <a:ext cx="2068860" cy="2286000"/>
          </a:xfrm>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聞き取り項目</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5" name="コンテンツ プレースホルダー 4"/>
          <p:cNvGraphicFramePr>
            <a:graphicFrameLocks noGrp="1" noChangeAspect="1"/>
          </p:cNvGraphicFramePr>
          <p:nvPr>
            <p:ph idx="1"/>
            <p:extLst>
              <p:ext uri="{D42A27DB-BD31-4B8C-83A1-F6EECF244321}">
                <p14:modId xmlns:p14="http://schemas.microsoft.com/office/powerpoint/2010/main" val="2513611490"/>
              </p:ext>
            </p:extLst>
          </p:nvPr>
        </p:nvGraphicFramePr>
        <p:xfrm>
          <a:off x="4211638" y="593725"/>
          <a:ext cx="3714750" cy="5257800"/>
        </p:xfrm>
        <a:graphic>
          <a:graphicData uri="http://schemas.openxmlformats.org/presentationml/2006/ole">
            <mc:AlternateContent xmlns:mc="http://schemas.openxmlformats.org/markup-compatibility/2006">
              <mc:Choice xmlns:v="urn:schemas-microsoft-com:vml" Requires="v">
                <p:oleObj spid="_x0000_s1092" name="Acrobat Document" r:id="rId4" imgW="4533795" imgH="6416008" progId="AcroExch.Document.DC">
                  <p:embed/>
                </p:oleObj>
              </mc:Choice>
              <mc:Fallback>
                <p:oleObj name="Acrobat Document" r:id="rId4" imgW="4533795" imgH="6416008" progId="AcroExch.Document.DC">
                  <p:embed/>
                  <p:pic>
                    <p:nvPicPr>
                      <p:cNvPr id="5" name="コンテンツ プレースホルダー 4"/>
                      <p:cNvPicPr/>
                      <p:nvPr/>
                    </p:nvPicPr>
                    <p:blipFill>
                      <a:blip r:embed="rId5"/>
                      <a:stretch>
                        <a:fillRect/>
                      </a:stretch>
                    </p:blipFill>
                    <p:spPr>
                      <a:xfrm>
                        <a:off x="4211638" y="593725"/>
                        <a:ext cx="3714750" cy="5257800"/>
                      </a:xfrm>
                      <a:prstGeom prst="rect">
                        <a:avLst/>
                      </a:prstGeom>
                    </p:spPr>
                  </p:pic>
                </p:oleObj>
              </mc:Fallback>
            </mc:AlternateContent>
          </a:graphicData>
        </a:graphic>
      </p:graphicFrame>
      <p:sp>
        <p:nvSpPr>
          <p:cNvPr id="4" name="テキスト プレースホルダー 3"/>
          <p:cNvSpPr>
            <a:spLocks noGrp="1"/>
          </p:cNvSpPr>
          <p:nvPr>
            <p:ph type="body" sz="half" idx="2"/>
          </p:nvPr>
        </p:nvSpPr>
        <p:spPr/>
        <p:txBody>
          <a:bodyPr/>
          <a:lstStyle/>
          <a:p>
            <a:r>
              <a:rPr lang="ja-JP" altLang="en-US" sz="2400" dirty="0">
                <a:latin typeface="UD デジタル 教科書体 NK-R" panose="02020400000000000000" pitchFamily="18" charset="-128"/>
                <a:ea typeface="UD デジタル 教科書体 NK-R" panose="02020400000000000000" pitchFamily="18" charset="-128"/>
              </a:rPr>
              <a:t>■基本情報</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■詳細情報</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（障害者手帳の有無等）</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■相談内容</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Tree>
    <p:extLst>
      <p:ext uri="{BB962C8B-B14F-4D97-AF65-F5344CB8AC3E}">
        <p14:creationId xmlns:p14="http://schemas.microsoft.com/office/powerpoint/2010/main" val="219234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03019"/>
            <a:ext cx="1869875" cy="1714500"/>
          </a:xfrm>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事務局</a:t>
            </a:r>
            <a:r>
              <a:rPr kumimoji="1" lang="en-US" altLang="ja-JP" dirty="0" smtClean="0">
                <a:latin typeface="UD デジタル 教科書体 NK-R" panose="02020400000000000000" pitchFamily="18" charset="-128"/>
                <a:ea typeface="UD デジタル 教科書体 NK-R" panose="02020400000000000000" pitchFamily="18" charset="-128"/>
              </a:rPr>
              <a:t/>
            </a:r>
            <a:br>
              <a:rPr kumimoji="1" lang="en-US" altLang="ja-JP" dirty="0" smtClean="0">
                <a:latin typeface="UD デジタル 教科書体 NK-R" panose="02020400000000000000" pitchFamily="18" charset="-128"/>
                <a:ea typeface="UD デジタル 教科書体 NK-R" panose="02020400000000000000" pitchFamily="18" charset="-128"/>
              </a:rPr>
            </a:b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市</a:t>
            </a:r>
            <a:r>
              <a:rPr lang="ja-JP" altLang="en-US" sz="1400" dirty="0" smtClean="0">
                <a:latin typeface="UD デジタル 教科書体 NK-R" panose="02020400000000000000" pitchFamily="18" charset="-128"/>
                <a:ea typeface="UD デジタル 教科書体 NK-R" panose="02020400000000000000" pitchFamily="18" charset="-128"/>
              </a:rPr>
              <a:t>役所</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障害福祉課</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smtClean="0">
                <a:latin typeface="UD デジタル 教科書体 NK-R" panose="02020400000000000000" pitchFamily="18" charset="-128"/>
                <a:ea typeface="UD デジタル 教科書体 NK-R" panose="02020400000000000000" pitchFamily="18" charset="-128"/>
              </a:rPr>
              <a:t/>
            </a:r>
            <a:br>
              <a:rPr kumimoji="1" lang="en-US" altLang="ja-JP" sz="1400" dirty="0" smtClean="0">
                <a:latin typeface="UD デジタル 教科書体 NK-R" panose="02020400000000000000" pitchFamily="18" charset="-128"/>
                <a:ea typeface="UD デジタル 教科書体 NK-R" panose="02020400000000000000" pitchFamily="18" charset="-128"/>
              </a:rPr>
            </a:br>
            <a:r>
              <a:rPr kumimoji="1" lang="ja-JP" altLang="en-US" dirty="0" smtClean="0">
                <a:latin typeface="UD デジタル 教科書体 NK-R" panose="02020400000000000000" pitchFamily="18" charset="-128"/>
                <a:ea typeface="UD デジタル 教科書体 NK-R" panose="02020400000000000000" pitchFamily="18" charset="-128"/>
              </a:rPr>
              <a:t>へ報告</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p:txBody>
          <a:bodyPr/>
          <a:lstStyle/>
          <a:p>
            <a:endParaRPr kumimoji="1" lang="ja-JP" altLang="en-US" dirty="0"/>
          </a:p>
        </p:txBody>
      </p:sp>
      <p:sp>
        <p:nvSpPr>
          <p:cNvPr id="4" name="テキスト プレースホルダー 3"/>
          <p:cNvSpPr>
            <a:spLocks noGrp="1"/>
          </p:cNvSpPr>
          <p:nvPr>
            <p:ph type="body" sz="half" idx="2"/>
          </p:nvPr>
        </p:nvSpPr>
        <p:spPr/>
        <p:txBody>
          <a:bodyPr>
            <a:normAutofit/>
          </a:bodyPr>
          <a:lstStyle/>
          <a:p>
            <a:endParaRPr lang="en-US" altLang="ja-JP" sz="2100" dirty="0">
              <a:latin typeface="UD デジタル 教科書体 NK-R" panose="02020400000000000000" pitchFamily="18" charset="-128"/>
              <a:ea typeface="UD デジタル 教科書体 NK-R" panose="02020400000000000000" pitchFamily="18" charset="-128"/>
            </a:endParaRPr>
          </a:p>
          <a:p>
            <a:r>
              <a:rPr lang="ja-JP" altLang="en-US" sz="2100" dirty="0">
                <a:latin typeface="UD デジタル 教科書体 NK-R" panose="02020400000000000000" pitchFamily="18" charset="-128"/>
                <a:ea typeface="UD デジタル 教科書体 NK-R" panose="02020400000000000000" pitchFamily="18" charset="-128"/>
              </a:rPr>
              <a:t>必要事項記入の上、</a:t>
            </a:r>
            <a:r>
              <a:rPr lang="en-US" altLang="ja-JP" sz="2100" dirty="0">
                <a:latin typeface="UD デジタル 教科書体 NK-R" panose="02020400000000000000" pitchFamily="18" charset="-128"/>
                <a:ea typeface="UD デジタル 教科書体 NK-R" panose="02020400000000000000" pitchFamily="18" charset="-128"/>
              </a:rPr>
              <a:t>FAX</a:t>
            </a:r>
            <a:r>
              <a:rPr lang="ja-JP" altLang="en-US" sz="2100" dirty="0">
                <a:latin typeface="UD デジタル 教科書体 NK-R" panose="02020400000000000000" pitchFamily="18" charset="-128"/>
                <a:ea typeface="UD デジタル 教科書体 NK-R" panose="02020400000000000000" pitchFamily="18" charset="-128"/>
              </a:rPr>
              <a:t>もしくはメールにて、ご報告ください。</a:t>
            </a:r>
          </a:p>
        </p:txBody>
      </p:sp>
      <p:graphicFrame>
        <p:nvGraphicFramePr>
          <p:cNvPr id="5" name="オブジェクト 4"/>
          <p:cNvGraphicFramePr>
            <a:graphicFrameLocks noChangeAspect="1"/>
          </p:cNvGraphicFramePr>
          <p:nvPr>
            <p:extLst/>
          </p:nvPr>
        </p:nvGraphicFramePr>
        <p:xfrm>
          <a:off x="3076947" y="1405890"/>
          <a:ext cx="5916187" cy="4180263"/>
        </p:xfrm>
        <a:graphic>
          <a:graphicData uri="http://schemas.openxmlformats.org/presentationml/2006/ole">
            <mc:AlternateContent xmlns:mc="http://schemas.openxmlformats.org/markup-compatibility/2006">
              <mc:Choice xmlns:v="urn:schemas-microsoft-com:vml" Requires="v">
                <p:oleObj spid="_x0000_s2115" name="Acrobat Document" r:id="rId4" imgW="6415970" imgH="4533835" progId="AcroExch.Document.DC">
                  <p:embed/>
                </p:oleObj>
              </mc:Choice>
              <mc:Fallback>
                <p:oleObj name="Acrobat Document" r:id="rId4" imgW="6415970" imgH="4533835" progId="AcroExch.Document.DC">
                  <p:embed/>
                  <p:pic>
                    <p:nvPicPr>
                      <p:cNvPr id="5" name="オブジェクト 4"/>
                      <p:cNvPicPr/>
                      <p:nvPr/>
                    </p:nvPicPr>
                    <p:blipFill>
                      <a:blip r:embed="rId5"/>
                      <a:stretch>
                        <a:fillRect/>
                      </a:stretch>
                    </p:blipFill>
                    <p:spPr>
                      <a:xfrm>
                        <a:off x="3076947" y="1405890"/>
                        <a:ext cx="5916187" cy="4180263"/>
                      </a:xfrm>
                      <a:prstGeom prst="rect">
                        <a:avLst/>
                      </a:prstGeom>
                    </p:spPr>
                  </p:pic>
                </p:oleObj>
              </mc:Fallback>
            </mc:AlternateContent>
          </a:graphicData>
        </a:graphic>
      </p:graphicFrame>
    </p:spTree>
    <p:extLst>
      <p:ext uri="{BB962C8B-B14F-4D97-AF65-F5344CB8AC3E}">
        <p14:creationId xmlns:p14="http://schemas.microsoft.com/office/powerpoint/2010/main" val="1672121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9F11"/>
                </a:solidFill>
                <a:latin typeface="UD デジタル 教科書体 NK-R" panose="02020400000000000000" pitchFamily="18" charset="-128"/>
                <a:ea typeface="UD デジタル 教科書体 NK-R" panose="02020400000000000000" pitchFamily="18" charset="-128"/>
              </a:rPr>
              <a:t>対応に困る相談内容があった場合、どうしたらいいですか？</a:t>
            </a:r>
            <a:endParaRPr kumimoji="1" lang="ja-JP" altLang="en-US" dirty="0">
              <a:solidFill>
                <a:srgbClr val="339F11"/>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200722" y="2241550"/>
            <a:ext cx="8865220" cy="3290849"/>
          </a:xfrm>
        </p:spPr>
        <p:txBody>
          <a:bodyPr>
            <a:normAutofit/>
          </a:bodyPr>
          <a:lstStyle/>
          <a:p>
            <a:r>
              <a:rPr lang="ja-JP" altLang="en-US" sz="2700" dirty="0">
                <a:latin typeface="UD デジタル 教科書体 NK-R" panose="02020400000000000000" pitchFamily="18" charset="-128"/>
                <a:ea typeface="UD デジタル 教科書体 NK-R" panose="02020400000000000000" pitchFamily="18" charset="-128"/>
              </a:rPr>
              <a:t>事務局および委託相談支援事業所が下表のとおり対応します。お気軽にご相談ください。必要な場合は直接対応します。</a:t>
            </a:r>
            <a:endParaRPr lang="en-US" altLang="ja-JP" sz="27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事　　　務　　　局</a:t>
            </a:r>
            <a:r>
              <a:rPr lang="ja-JP" altLang="en-US" sz="27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大和郡山市　</a:t>
            </a:r>
            <a:r>
              <a:rPr lang="ja-JP" altLang="en-US" sz="2400" dirty="0" smtClean="0">
                <a:latin typeface="UD デジタル 教科書体 NK-R" panose="02020400000000000000" pitchFamily="18" charset="-128"/>
                <a:ea typeface="UD デジタル 教科書体 NK-R" panose="02020400000000000000" pitchFamily="18" charset="-128"/>
              </a:rPr>
              <a:t>障害福祉課</a:t>
            </a:r>
            <a:r>
              <a:rPr lang="ja-JP" altLang="en-US" sz="2400" dirty="0">
                <a:latin typeface="UD デジタル 教科書体 NK-R" panose="02020400000000000000" pitchFamily="18" charset="-128"/>
                <a:ea typeface="UD デジタル 教科書体 NK-R" panose="02020400000000000000" pitchFamily="18" charset="-128"/>
              </a:rPr>
              <a:t>　障害福祉係</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1800" dirty="0">
                <a:latin typeface="UD デジタル 教科書体 NK-R" panose="02020400000000000000" pitchFamily="18" charset="-128"/>
                <a:ea typeface="UD デジタル 教科書体 NK-R" panose="02020400000000000000" pitchFamily="18" charset="-128"/>
              </a:rPr>
              <a:t>委託相談支援事業所</a:t>
            </a:r>
            <a:r>
              <a:rPr lang="ja-JP" altLang="en-US" sz="2100" dirty="0">
                <a:latin typeface="UD デジタル 教科書体 NK-R" panose="02020400000000000000" pitchFamily="18" charset="-128"/>
                <a:ea typeface="UD デジタル 教科書体 NK-R" panose="02020400000000000000" pitchFamily="18" charset="-128"/>
              </a:rPr>
              <a:t>　　大和郡山市障害者生活支援センターはあと</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身体障害）</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100" dirty="0">
                <a:latin typeface="UD デジタル 教科書体 NK-R" panose="02020400000000000000" pitchFamily="18" charset="-128"/>
                <a:ea typeface="UD デジタル 教科書体 NK-R" panose="02020400000000000000" pitchFamily="18" charset="-128"/>
              </a:rPr>
              <a:t>　　　　　　　　　　　　　　　　　 </a:t>
            </a:r>
            <a:r>
              <a:rPr lang="ja-JP" altLang="en-US" sz="2700" dirty="0">
                <a:latin typeface="UD デジタル 教科書体 NK-R" panose="02020400000000000000" pitchFamily="18" charset="-128"/>
                <a:ea typeface="UD デジタル 教科書体 NK-R" panose="02020400000000000000" pitchFamily="18" charset="-128"/>
              </a:rPr>
              <a:t>障害者生活支援センター</a:t>
            </a:r>
            <a:r>
              <a:rPr lang="ja-JP" altLang="en-US" sz="2700" dirty="0" err="1">
                <a:latin typeface="UD デジタル 教科書体 NK-R" panose="02020400000000000000" pitchFamily="18" charset="-128"/>
                <a:ea typeface="UD デジタル 教科書体 NK-R" panose="02020400000000000000" pitchFamily="18" charset="-128"/>
              </a:rPr>
              <a:t>りんく</a:t>
            </a:r>
            <a:r>
              <a:rPr lang="ja-JP" altLang="en-US" sz="27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（知的障害）</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700" dirty="0">
                <a:latin typeface="UD デジタル 教科書体 NK-R" panose="02020400000000000000" pitchFamily="18" charset="-128"/>
                <a:ea typeface="UD デジタル 教科書体 NK-R" panose="02020400000000000000" pitchFamily="18" charset="-128"/>
              </a:rPr>
              <a:t>　　　　　　　　　　　　　 生活支援センターふらっと　</a:t>
            </a:r>
            <a:r>
              <a:rPr lang="ja-JP" altLang="en-US" sz="2400" dirty="0">
                <a:latin typeface="UD デジタル 教科書体 NK-R" panose="02020400000000000000" pitchFamily="18" charset="-128"/>
                <a:ea typeface="UD デジタル 教科書体 NK-R" panose="02020400000000000000" pitchFamily="18" charset="-128"/>
              </a:rPr>
              <a:t>（精神障害）</a:t>
            </a:r>
            <a:r>
              <a:rPr lang="ja-JP" altLang="en-US" sz="2700" dirty="0">
                <a:latin typeface="UD デジタル 教科書体 NK-R" panose="02020400000000000000" pitchFamily="18" charset="-128"/>
                <a:ea typeface="UD デジタル 教科書体 NK-R" panose="02020400000000000000" pitchFamily="18" charset="-128"/>
              </a:rPr>
              <a:t>　　　　　　　</a:t>
            </a:r>
          </a:p>
        </p:txBody>
      </p:sp>
      <p:sp>
        <p:nvSpPr>
          <p:cNvPr id="4" name="左中かっこ 3"/>
          <p:cNvSpPr/>
          <p:nvPr/>
        </p:nvSpPr>
        <p:spPr>
          <a:xfrm>
            <a:off x="2333392" y="3625541"/>
            <a:ext cx="284357" cy="1538868"/>
          </a:xfrm>
          <a:prstGeom prst="leftBrace">
            <a:avLst>
              <a:gd name="adj1" fmla="val 25906"/>
              <a:gd name="adj2" fmla="val 1500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ja-JP" altLang="en-US" sz="135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561307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UD デジタル 教科書体 NK-R" panose="02020400000000000000" pitchFamily="18" charset="-128"/>
                <a:ea typeface="UD デジタル 教科書体 NK-R" panose="02020400000000000000" pitchFamily="18" charset="-128"/>
              </a:rPr>
              <a:t>令和５年度　</a:t>
            </a:r>
            <a:r>
              <a:rPr kumimoji="1" lang="ja-JP" altLang="en-US" dirty="0" smtClean="0">
                <a:latin typeface="UD デジタル 教科書体 NK-R" panose="02020400000000000000" pitchFamily="18" charset="-128"/>
                <a:ea typeface="UD デジタル 教科書体 NK-R" panose="02020400000000000000" pitchFamily="18" charset="-128"/>
              </a:rPr>
              <a:t>利用実績　　１件</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p:txBody>
          <a:bodyPr>
            <a:normAutofit/>
          </a:bodyPr>
          <a:lstStyle/>
          <a:p>
            <a:r>
              <a:rPr lang="ja-JP" altLang="en-US" sz="4050" dirty="0">
                <a:latin typeface="UD デジタル 教科書体 NK-R" panose="02020400000000000000" pitchFamily="18" charset="-128"/>
                <a:ea typeface="UD デジタル 教科書体 NK-R" panose="02020400000000000000" pitchFamily="18" charset="-128"/>
              </a:rPr>
              <a:t>市内在住</a:t>
            </a:r>
            <a:r>
              <a:rPr lang="ja-JP" altLang="en-US" sz="4050" dirty="0" smtClean="0">
                <a:latin typeface="UD デジタル 教科書体 NK-R" panose="02020400000000000000" pitchFamily="18" charset="-128"/>
                <a:ea typeface="UD デジタル 教科書体 NK-R" panose="02020400000000000000" pitchFamily="18" charset="-128"/>
              </a:rPr>
              <a:t>の方より</a:t>
            </a:r>
            <a:endParaRPr lang="en-US" altLang="ja-JP" sz="4050" dirty="0">
              <a:latin typeface="UD デジタル 教科書体 NK-R" panose="02020400000000000000" pitchFamily="18" charset="-128"/>
              <a:ea typeface="UD デジタル 教科書体 NK-R" panose="02020400000000000000" pitchFamily="18" charset="-128"/>
            </a:endParaRPr>
          </a:p>
          <a:p>
            <a:r>
              <a:rPr lang="ja-JP" altLang="en-US" sz="4050" dirty="0" smtClean="0">
                <a:latin typeface="UD デジタル 教科書体 NK-R" panose="02020400000000000000" pitchFamily="18" charset="-128"/>
                <a:ea typeface="UD デジタル 教科書体 NK-R" panose="02020400000000000000" pitchFamily="18" charset="-128"/>
              </a:rPr>
              <a:t>ご家族についての相談</a:t>
            </a:r>
            <a:endParaRPr lang="en-US" altLang="ja-JP" sz="4050" dirty="0" smtClean="0">
              <a:latin typeface="UD デジタル 教科書体 NK-R" panose="02020400000000000000" pitchFamily="18" charset="-128"/>
              <a:ea typeface="UD デジタル 教科書体 NK-R" panose="02020400000000000000" pitchFamily="18" charset="-128"/>
            </a:endParaRPr>
          </a:p>
          <a:p>
            <a:r>
              <a:rPr lang="ja-JP" altLang="en-US" sz="4050" dirty="0" smtClean="0">
                <a:latin typeface="UD デジタル 教科書体 NK-R" panose="02020400000000000000" pitchFamily="18" charset="-128"/>
                <a:ea typeface="UD デジタル 教科書体 NK-R" panose="02020400000000000000" pitchFamily="18" charset="-128"/>
              </a:rPr>
              <a:t>「病気や健康、障害のこと」</a:t>
            </a:r>
            <a:endParaRPr lang="en-US" altLang="ja-JP" sz="4050" dirty="0">
              <a:latin typeface="UD デジタル 教科書体 NK-R" panose="02020400000000000000" pitchFamily="18" charset="-128"/>
              <a:ea typeface="UD デジタル 教科書体 NK-R" panose="02020400000000000000" pitchFamily="18" charset="-128"/>
            </a:endParaRPr>
          </a:p>
          <a:p>
            <a:r>
              <a:rPr lang="ja-JP" altLang="en-US" sz="4050" dirty="0">
                <a:latin typeface="UD デジタル 教科書体 NK-R" panose="02020400000000000000" pitchFamily="18" charset="-128"/>
                <a:ea typeface="UD デジタル 教科書体 NK-R" panose="02020400000000000000" pitchFamily="18" charset="-128"/>
              </a:rPr>
              <a:t>相談支援事業所に「つなぐ」</a:t>
            </a:r>
          </a:p>
        </p:txBody>
      </p:sp>
    </p:spTree>
    <p:extLst>
      <p:ext uri="{BB962C8B-B14F-4D97-AF65-F5344CB8AC3E}">
        <p14:creationId xmlns:p14="http://schemas.microsoft.com/office/powerpoint/2010/main" val="379341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86604"/>
            <a:ext cx="8321040" cy="1450757"/>
          </a:xfrm>
        </p:spPr>
        <p:txBody>
          <a:bodyPr/>
          <a:lstStyle/>
          <a:p>
            <a:r>
              <a:rPr lang="ja-JP" altLang="en-US" dirty="0" smtClean="0">
                <a:solidFill>
                  <a:srgbClr val="00B050"/>
                </a:solidFill>
                <a:latin typeface="UD デジタル 教科書体 NK-R" panose="02020400000000000000" pitchFamily="18" charset="-128"/>
                <a:ea typeface="UD デジタル 教科書体 NK-R" panose="02020400000000000000" pitchFamily="18" charset="-128"/>
              </a:rPr>
              <a:t>どのように対応すれば良いの？</a:t>
            </a:r>
            <a:endParaRPr kumimoji="1" lang="ja-JP" altLang="en-US" dirty="0">
              <a:solidFill>
                <a:srgbClr val="00B05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467544" y="2060848"/>
            <a:ext cx="8280920" cy="3888432"/>
          </a:xfrm>
        </p:spPr>
        <p:txBody>
          <a:bodyPr>
            <a:normAutofit/>
          </a:bodyPr>
          <a:lstStyle/>
          <a:p>
            <a:r>
              <a:rPr lang="ja-JP" altLang="en-US" sz="3000" dirty="0">
                <a:latin typeface="UD デジタル 教科書体 NK-R" panose="02020400000000000000" pitchFamily="18" charset="-128"/>
                <a:ea typeface="UD デジタル 教科書体 NK-R" panose="02020400000000000000" pitchFamily="18" charset="-128"/>
              </a:rPr>
              <a:t>相談者へ</a:t>
            </a:r>
            <a:r>
              <a:rPr lang="ja-JP" altLang="en-US" sz="3000" dirty="0" smtClean="0">
                <a:latin typeface="UD デジタル 教科書体 NK-R" panose="02020400000000000000" pitchFamily="18" charset="-128"/>
                <a:ea typeface="UD デジタル 教科書体 NK-R" panose="02020400000000000000" pitchFamily="18" charset="-128"/>
              </a:rPr>
              <a:t>どういう</a:t>
            </a:r>
            <a:r>
              <a:rPr lang="ja-JP" altLang="en-US" sz="3000" dirty="0">
                <a:latin typeface="UD デジタル 教科書体 NK-R" panose="02020400000000000000" pitchFamily="18" charset="-128"/>
                <a:ea typeface="UD デジタル 教科書体 NK-R" panose="02020400000000000000" pitchFamily="18" charset="-128"/>
              </a:rPr>
              <a:t>形で聞き取りしたら良いの</a:t>
            </a:r>
            <a:r>
              <a:rPr lang="ja-JP" altLang="en-US" sz="3000" dirty="0" smtClean="0">
                <a:latin typeface="UD デジタル 教科書体 NK-R" panose="02020400000000000000" pitchFamily="18" charset="-128"/>
                <a:ea typeface="UD デジタル 教科書体 NK-R" panose="02020400000000000000" pitchFamily="18" charset="-128"/>
              </a:rPr>
              <a:t>か・・・</a:t>
            </a:r>
            <a:endParaRPr lang="en-US" altLang="ja-JP" sz="3000" dirty="0" smtClean="0">
              <a:latin typeface="UD デジタル 教科書体 NK-R" panose="02020400000000000000" pitchFamily="18" charset="-128"/>
              <a:ea typeface="UD デジタル 教科書体 NK-R" panose="02020400000000000000" pitchFamily="18" charset="-128"/>
            </a:endParaRPr>
          </a:p>
          <a:p>
            <a:r>
              <a:rPr lang="ja-JP" altLang="en-US" sz="3000" dirty="0" smtClean="0">
                <a:latin typeface="UD デジタル 教科書体 NK-R" panose="02020400000000000000" pitchFamily="18" charset="-128"/>
                <a:ea typeface="UD デジタル 教科書体 NK-R" panose="02020400000000000000" pitchFamily="18" charset="-128"/>
              </a:rPr>
              <a:t>サポートネット</a:t>
            </a:r>
            <a:r>
              <a:rPr lang="ja-JP" altLang="en-US" sz="3000" dirty="0" err="1" smtClean="0">
                <a:latin typeface="UD デジタル 教科書体 NK-R" panose="02020400000000000000" pitchFamily="18" charset="-128"/>
                <a:ea typeface="UD デジタル 教科書体 NK-R" panose="02020400000000000000" pitchFamily="18" charset="-128"/>
              </a:rPr>
              <a:t>つなぐの</a:t>
            </a:r>
            <a:r>
              <a:rPr lang="ja-JP" altLang="en-US" sz="3000" dirty="0" smtClean="0">
                <a:latin typeface="UD デジタル 教科書体 NK-R" panose="02020400000000000000" pitchFamily="18" charset="-128"/>
                <a:ea typeface="UD デジタル 教科書体 NK-R" panose="02020400000000000000" pitchFamily="18" charset="-128"/>
              </a:rPr>
              <a:t>説明動画を作成。</a:t>
            </a:r>
            <a:endParaRPr lang="en-US" altLang="ja-JP" sz="3000" dirty="0" smtClean="0">
              <a:latin typeface="UD デジタル 教科書体 NK-R" panose="02020400000000000000" pitchFamily="18" charset="-128"/>
              <a:ea typeface="UD デジタル 教科書体 NK-R" panose="02020400000000000000" pitchFamily="18" charset="-128"/>
            </a:endParaRPr>
          </a:p>
          <a:p>
            <a:endParaRPr lang="en-US" altLang="ja-JP" sz="3000" dirty="0" smtClean="0">
              <a:latin typeface="UD デジタル 教科書体 NK-R" panose="02020400000000000000" pitchFamily="18" charset="-128"/>
              <a:ea typeface="UD デジタル 教科書体 NK-R" panose="02020400000000000000" pitchFamily="18" charset="-128"/>
            </a:endParaRPr>
          </a:p>
          <a:p>
            <a:r>
              <a:rPr lang="ja-JP" altLang="en-US" sz="3000" dirty="0">
                <a:latin typeface="UD デジタル 教科書体 NK-R" panose="02020400000000000000" pitchFamily="18" charset="-128"/>
                <a:ea typeface="UD デジタル 教科書体 NK-R" panose="02020400000000000000" pitchFamily="18" charset="-128"/>
              </a:rPr>
              <a:t>事例</a:t>
            </a:r>
            <a:r>
              <a:rPr lang="ja-JP" altLang="en-US" sz="3000" dirty="0" smtClean="0">
                <a:latin typeface="UD デジタル 教科書体 NK-R" panose="02020400000000000000" pitchFamily="18" charset="-128"/>
                <a:ea typeface="UD デジタル 教科書体 NK-R" panose="02020400000000000000" pitchFamily="18" charset="-128"/>
              </a:rPr>
              <a:t>を交えたロールプレイ</a:t>
            </a:r>
            <a:r>
              <a:rPr lang="ja-JP" altLang="en-US" sz="3000" dirty="0">
                <a:latin typeface="UD デジタル 教科書体 NK-R" panose="02020400000000000000" pitchFamily="18" charset="-128"/>
                <a:ea typeface="UD デジタル 教科書体 NK-R" panose="02020400000000000000" pitchFamily="18" charset="-128"/>
              </a:rPr>
              <a:t>を実践。</a:t>
            </a:r>
            <a:endParaRPr lang="en-US" altLang="ja-JP" sz="3000" dirty="0">
              <a:latin typeface="UD デジタル 教科書体 NK-R" panose="02020400000000000000" pitchFamily="18" charset="-128"/>
              <a:ea typeface="UD デジタル 教科書体 NK-R" panose="02020400000000000000" pitchFamily="18" charset="-128"/>
            </a:endParaRPr>
          </a:p>
          <a:p>
            <a:r>
              <a:rPr lang="ja-JP" altLang="en-US" sz="3000" dirty="0" smtClean="0">
                <a:latin typeface="UD デジタル 教科書体 NK-R" panose="02020400000000000000" pitchFamily="18" charset="-128"/>
                <a:ea typeface="UD デジタル 教科書体 NK-R" panose="02020400000000000000" pitchFamily="18" charset="-128"/>
              </a:rPr>
              <a:t>マニュアル</a:t>
            </a:r>
            <a:r>
              <a:rPr lang="ja-JP" altLang="en-US" sz="3000" dirty="0">
                <a:latin typeface="UD デジタル 教科書体 NK-R" panose="02020400000000000000" pitchFamily="18" charset="-128"/>
                <a:ea typeface="UD デジタル 教科書体 NK-R" panose="02020400000000000000" pitchFamily="18" charset="-128"/>
              </a:rPr>
              <a:t>説明や記録の書き方の</a:t>
            </a:r>
            <a:r>
              <a:rPr lang="ja-JP" altLang="en-US" sz="3000" dirty="0" smtClean="0">
                <a:latin typeface="UD デジタル 教科書体 NK-R" panose="02020400000000000000" pitchFamily="18" charset="-128"/>
                <a:ea typeface="UD デジタル 教科書体 NK-R" panose="02020400000000000000" pitchFamily="18" charset="-128"/>
              </a:rPr>
              <a:t>説明をしています。</a:t>
            </a:r>
            <a:endParaRPr lang="en-US" altLang="ja-JP" sz="3000" dirty="0" smtClean="0">
              <a:latin typeface="UD デジタル 教科書体 NK-R" panose="02020400000000000000" pitchFamily="18" charset="-128"/>
              <a:ea typeface="UD デジタル 教科書体 NK-R" panose="02020400000000000000" pitchFamily="18" charset="-128"/>
            </a:endParaRPr>
          </a:p>
          <a:p>
            <a:endParaRPr lang="ja-JP" altLang="en-US" sz="30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ja-JP" altLang="en-US" sz="3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74617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5548" y="332656"/>
            <a:ext cx="6557352" cy="1450757"/>
          </a:xfrm>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サポートネットつなぐ</a:t>
            </a:r>
            <a:r>
              <a:rPr kumimoji="1" lang="en-US" altLang="ja-JP" dirty="0" smtClean="0">
                <a:latin typeface="UD デジタル 教科書体 NK-R" panose="02020400000000000000" pitchFamily="18" charset="-128"/>
                <a:ea typeface="UD デジタル 教科書体 NK-R" panose="02020400000000000000" pitchFamily="18" charset="-128"/>
              </a:rPr>
              <a:t/>
            </a:r>
            <a:br>
              <a:rPr kumimoji="1" lang="en-US" altLang="ja-JP" dirty="0" smtClean="0">
                <a:latin typeface="UD デジタル 教科書体 NK-R" panose="02020400000000000000" pitchFamily="18" charset="-128"/>
                <a:ea typeface="UD デジタル 教科書体 NK-R" panose="02020400000000000000" pitchFamily="18" charset="-128"/>
              </a:rPr>
            </a:br>
            <a:r>
              <a:rPr kumimoji="1" lang="ja-JP" altLang="en-US" dirty="0" smtClean="0">
                <a:latin typeface="UD デジタル 教科書体 NK-R" panose="02020400000000000000" pitchFamily="18" charset="-128"/>
                <a:ea typeface="UD デジタル 教科書体 NK-R" panose="02020400000000000000" pitchFamily="18" charset="-128"/>
              </a:rPr>
              <a:t>動画作成の様子①</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10" y="2060575"/>
            <a:ext cx="7207229" cy="4024313"/>
          </a:xfrm>
        </p:spPr>
      </p:pic>
    </p:spTree>
    <p:extLst>
      <p:ext uri="{BB962C8B-B14F-4D97-AF65-F5344CB8AC3E}">
        <p14:creationId xmlns:p14="http://schemas.microsoft.com/office/powerpoint/2010/main" val="107177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5548" y="332656"/>
            <a:ext cx="6557352" cy="1450757"/>
          </a:xfrm>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サポートネットつなぐ</a:t>
            </a:r>
            <a:r>
              <a:rPr kumimoji="1" lang="en-US" altLang="ja-JP" dirty="0" smtClean="0">
                <a:latin typeface="UD デジタル 教科書体 NK-R" panose="02020400000000000000" pitchFamily="18" charset="-128"/>
                <a:ea typeface="UD デジタル 教科書体 NK-R" panose="02020400000000000000" pitchFamily="18" charset="-128"/>
              </a:rPr>
              <a:t/>
            </a:r>
            <a:br>
              <a:rPr kumimoji="1" lang="en-US" altLang="ja-JP" dirty="0" smtClean="0">
                <a:latin typeface="UD デジタル 教科書体 NK-R" panose="02020400000000000000" pitchFamily="18" charset="-128"/>
                <a:ea typeface="UD デジタル 教科書体 NK-R" panose="02020400000000000000" pitchFamily="18" charset="-128"/>
              </a:rPr>
            </a:br>
            <a:r>
              <a:rPr kumimoji="1" lang="ja-JP" altLang="en-US" dirty="0" smtClean="0">
                <a:latin typeface="UD デジタル 教科書体 NK-R" panose="02020400000000000000" pitchFamily="18" charset="-128"/>
                <a:ea typeface="UD デジタル 教科書体 NK-R" panose="02020400000000000000" pitchFamily="18" charset="-128"/>
              </a:rPr>
              <a:t>動画作成の様子②</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872" y="1846263"/>
            <a:ext cx="7224706" cy="4022725"/>
          </a:xfrm>
        </p:spPr>
      </p:pic>
    </p:spTree>
    <p:extLst>
      <p:ext uri="{BB962C8B-B14F-4D97-AF65-F5344CB8AC3E}">
        <p14:creationId xmlns:p14="http://schemas.microsoft.com/office/powerpoint/2010/main" val="2038898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総人口と</a:t>
            </a:r>
            <a:r>
              <a:rPr lang="ja-JP" altLang="en-US" dirty="0" smtClean="0">
                <a:latin typeface="UD デジタル 教科書体 NK-R" panose="02020400000000000000" pitchFamily="18" charset="-128"/>
                <a:ea typeface="UD デジタル 教科書体 NK-R" panose="02020400000000000000" pitchFamily="18" charset="-128"/>
              </a:rPr>
              <a:t>世帯数</a:t>
            </a:r>
            <a:r>
              <a:rPr kumimoji="1" lang="ja-JP" altLang="en-US" dirty="0" smtClean="0">
                <a:latin typeface="UD デジタル 教科書体 NK-R" panose="02020400000000000000" pitchFamily="18" charset="-128"/>
                <a:ea typeface="UD デジタル 教科書体 NK-R" panose="02020400000000000000" pitchFamily="18" charset="-128"/>
              </a:rPr>
              <a:t>の推移</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34059514"/>
              </p:ext>
            </p:extLst>
          </p:nvPr>
        </p:nvGraphicFramePr>
        <p:xfrm>
          <a:off x="488776" y="155679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6876256" y="6301116"/>
            <a:ext cx="1944216" cy="338554"/>
          </a:xfrm>
          <a:prstGeom prst="rect">
            <a:avLst/>
          </a:prstGeom>
          <a:noFill/>
        </p:spPr>
        <p:txBody>
          <a:bodyPr wrap="square" rtlCol="0">
            <a:spAutoFit/>
          </a:bodyPr>
          <a:lstStyle/>
          <a:p>
            <a:r>
              <a:rPr kumimoji="1" lang="en-US" altLang="ja-JP" sz="1600" dirty="0" smtClean="0"/>
              <a:t>(</a:t>
            </a:r>
            <a:r>
              <a:rPr kumimoji="1" lang="ja-JP" altLang="en-US" sz="1600" dirty="0" smtClean="0">
                <a:latin typeface="UD デジタル 教科書体 NK-R" panose="02020400000000000000" pitchFamily="18" charset="-128"/>
                <a:ea typeface="UD デジタル 教科書体 NK-R" panose="02020400000000000000" pitchFamily="18" charset="-128"/>
              </a:rPr>
              <a:t>各年度</a:t>
            </a:r>
            <a:r>
              <a:rPr kumimoji="1" lang="en-US" altLang="ja-JP" sz="1600" dirty="0" smtClean="0"/>
              <a:t>3</a:t>
            </a:r>
            <a:r>
              <a:rPr kumimoji="1" lang="ja-JP" altLang="en-US" sz="1600" dirty="0" smtClean="0"/>
              <a:t>月末現在</a:t>
            </a:r>
            <a:r>
              <a:rPr kumimoji="1" lang="en-US" altLang="ja-JP" sz="1600" dirty="0" smtClean="0"/>
              <a:t>)</a:t>
            </a:r>
            <a:endParaRPr kumimoji="1" lang="ja-JP" altLang="en-US" sz="1600" dirty="0"/>
          </a:p>
        </p:txBody>
      </p:sp>
    </p:spTree>
    <p:extLst>
      <p:ext uri="{BB962C8B-B14F-4D97-AF65-F5344CB8AC3E}">
        <p14:creationId xmlns:p14="http://schemas.microsoft.com/office/powerpoint/2010/main" val="228507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5548" y="332656"/>
            <a:ext cx="6557352" cy="1450757"/>
          </a:xfrm>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サポートネットつなぐ</a:t>
            </a:r>
            <a:r>
              <a:rPr kumimoji="1" lang="en-US" altLang="ja-JP" dirty="0" smtClean="0">
                <a:latin typeface="UD デジタル 教科書体 NK-R" panose="02020400000000000000" pitchFamily="18" charset="-128"/>
                <a:ea typeface="UD デジタル 教科書体 NK-R" panose="02020400000000000000" pitchFamily="18" charset="-128"/>
              </a:rPr>
              <a:t/>
            </a:r>
            <a:br>
              <a:rPr kumimoji="1" lang="en-US" altLang="ja-JP" dirty="0" smtClean="0">
                <a:latin typeface="UD デジタル 教科書体 NK-R" panose="02020400000000000000" pitchFamily="18" charset="-128"/>
                <a:ea typeface="UD デジタル 教科書体 NK-R" panose="02020400000000000000" pitchFamily="18" charset="-128"/>
              </a:rPr>
            </a:br>
            <a:r>
              <a:rPr kumimoji="1" lang="ja-JP" altLang="en-US" dirty="0" smtClean="0">
                <a:latin typeface="UD デジタル 教科書体 NK-R" panose="02020400000000000000" pitchFamily="18" charset="-128"/>
                <a:ea typeface="UD デジタル 教科書体 NK-R" panose="02020400000000000000" pitchFamily="18" charset="-128"/>
              </a:rPr>
              <a:t>動画作成の様子③</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2376" y="1846263"/>
            <a:ext cx="6723697" cy="4022725"/>
          </a:xfrm>
        </p:spPr>
      </p:pic>
    </p:spTree>
    <p:extLst>
      <p:ext uri="{BB962C8B-B14F-4D97-AF65-F5344CB8AC3E}">
        <p14:creationId xmlns:p14="http://schemas.microsoft.com/office/powerpoint/2010/main" val="3664904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992888" cy="1260689"/>
          </a:xfrm>
        </p:spPr>
        <p:txBody>
          <a:bodyPr>
            <a:normAutofit fontScale="90000"/>
          </a:bodyPr>
          <a:lstStyle/>
          <a:p>
            <a:r>
              <a:rPr kumimoji="1" lang="ja-JP" altLang="en-US" dirty="0" smtClean="0">
                <a:solidFill>
                  <a:srgbClr val="339F11"/>
                </a:solidFill>
                <a:latin typeface="UD デジタル 教科書体 NK-R" panose="02020400000000000000" pitchFamily="18" charset="-128"/>
                <a:ea typeface="UD デジタル 教科書体 NK-R" panose="02020400000000000000" pitchFamily="18" charset="-128"/>
              </a:rPr>
              <a:t>より多くの方に知ってもらうため・・・</a:t>
            </a:r>
            <a:endParaRPr kumimoji="1" lang="ja-JP" altLang="en-US" dirty="0">
              <a:solidFill>
                <a:srgbClr val="339F11"/>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704116" y="1934471"/>
            <a:ext cx="8188364" cy="4607602"/>
          </a:xfrm>
        </p:spPr>
        <p:txBody>
          <a:bodyPr>
            <a:normAutofit/>
          </a:bodyPr>
          <a:lstStyle/>
          <a:p>
            <a:r>
              <a:rPr lang="ja-JP" altLang="en-US" sz="3000" dirty="0">
                <a:latin typeface="UD デジタル 教科書体 NK-R" panose="02020400000000000000" pitchFamily="18" charset="-128"/>
                <a:ea typeface="UD デジタル 教科書体 NK-R" panose="02020400000000000000" pitchFamily="18" charset="-128"/>
              </a:rPr>
              <a:t>■広報誌つながり掲載　</a:t>
            </a:r>
            <a:endParaRPr lang="en-US" altLang="ja-JP" sz="3000" dirty="0">
              <a:latin typeface="UD デジタル 教科書体 NK-R" panose="02020400000000000000" pitchFamily="18" charset="-128"/>
              <a:ea typeface="UD デジタル 教科書体 NK-R" panose="02020400000000000000" pitchFamily="18" charset="-128"/>
            </a:endParaRPr>
          </a:p>
          <a:p>
            <a:r>
              <a:rPr lang="ja-JP" altLang="en-US" sz="3000" dirty="0">
                <a:latin typeface="UD デジタル 教科書体 NK-R" panose="02020400000000000000" pitchFamily="18" charset="-128"/>
                <a:ea typeface="UD デジタル 教科書体 NK-R" panose="02020400000000000000" pitchFamily="18" charset="-128"/>
              </a:rPr>
              <a:t>　　令和４年１０月１５日号、令和５年１月１０日号</a:t>
            </a:r>
            <a:endParaRPr lang="en-US" altLang="ja-JP" sz="3000" dirty="0">
              <a:latin typeface="UD デジタル 教科書体 NK-R" panose="02020400000000000000" pitchFamily="18" charset="-128"/>
              <a:ea typeface="UD デジタル 教科書体 NK-R" panose="02020400000000000000" pitchFamily="18" charset="-128"/>
            </a:endParaRPr>
          </a:p>
          <a:p>
            <a:r>
              <a:rPr lang="ja-JP" altLang="en-US" sz="3000" dirty="0">
                <a:latin typeface="UD デジタル 教科書体 NK-R" panose="02020400000000000000" pitchFamily="18" charset="-128"/>
                <a:ea typeface="UD デジタル 教科書体 NK-R" panose="02020400000000000000" pitchFamily="18" charset="-128"/>
              </a:rPr>
              <a:t>■市ホームページ掲載</a:t>
            </a:r>
            <a:endParaRPr lang="en-US" altLang="ja-JP" sz="3000" dirty="0">
              <a:latin typeface="UD デジタル 教科書体 NK-R" panose="02020400000000000000" pitchFamily="18" charset="-128"/>
              <a:ea typeface="UD デジタル 教科書体 NK-R" panose="02020400000000000000" pitchFamily="18" charset="-128"/>
            </a:endParaRPr>
          </a:p>
          <a:p>
            <a:r>
              <a:rPr lang="ja-JP" altLang="en-US" sz="3000" dirty="0">
                <a:latin typeface="UD デジタル 教科書体 NK-R" panose="02020400000000000000" pitchFamily="18" charset="-128"/>
                <a:ea typeface="UD デジタル 教科書体 NK-R" panose="02020400000000000000" pitchFamily="18" charset="-128"/>
              </a:rPr>
              <a:t>■人権擁護委員への説明（１１月）</a:t>
            </a:r>
            <a:endParaRPr lang="en-US" altLang="ja-JP" sz="3000" dirty="0">
              <a:latin typeface="UD デジタル 教科書体 NK-R" panose="02020400000000000000" pitchFamily="18" charset="-128"/>
              <a:ea typeface="UD デジタル 教科書体 NK-R" panose="02020400000000000000" pitchFamily="18" charset="-128"/>
            </a:endParaRPr>
          </a:p>
          <a:p>
            <a:r>
              <a:rPr lang="ja-JP" altLang="en-US" sz="3000" dirty="0">
                <a:latin typeface="UD デジタル 教科書体 NK-R" panose="02020400000000000000" pitchFamily="18" charset="-128"/>
                <a:ea typeface="UD デジタル 教科書体 NK-R" panose="02020400000000000000" pitchFamily="18" charset="-128"/>
              </a:rPr>
              <a:t>■令和４年１２月１６日　市内自治会あてに</a:t>
            </a:r>
            <a:endParaRPr lang="en-US" altLang="ja-JP" sz="3000" dirty="0">
              <a:latin typeface="UD デジタル 教科書体 NK-R" panose="02020400000000000000" pitchFamily="18" charset="-128"/>
              <a:ea typeface="UD デジタル 教科書体 NK-R" panose="02020400000000000000" pitchFamily="18" charset="-128"/>
            </a:endParaRPr>
          </a:p>
          <a:p>
            <a:r>
              <a:rPr lang="ja-JP" altLang="en-US" sz="3000" dirty="0">
                <a:latin typeface="UD デジタル 教科書体 NK-R" panose="02020400000000000000" pitchFamily="18" charset="-128"/>
                <a:ea typeface="UD デジタル 教科書体 NK-R" panose="02020400000000000000" pitchFamily="18" charset="-128"/>
              </a:rPr>
              <a:t>　「サポートネットつなぐ」ポスター掲示とチラシ</a:t>
            </a:r>
            <a:r>
              <a:rPr lang="ja-JP" altLang="en-US" sz="3000" dirty="0" smtClean="0">
                <a:latin typeface="UD デジタル 教科書体 NK-R" panose="02020400000000000000" pitchFamily="18" charset="-128"/>
                <a:ea typeface="UD デジタル 教科書体 NK-R" panose="02020400000000000000" pitchFamily="18" charset="-128"/>
              </a:rPr>
              <a:t>回覧　　を依頼</a:t>
            </a:r>
            <a:endParaRPr lang="en-US" altLang="ja-JP" sz="3000" dirty="0" smtClean="0">
              <a:latin typeface="UD デジタル 教科書体 NK-R" panose="02020400000000000000" pitchFamily="18" charset="-128"/>
              <a:ea typeface="UD デジタル 教科書体 NK-R" panose="02020400000000000000" pitchFamily="18" charset="-128"/>
            </a:endParaRPr>
          </a:p>
          <a:p>
            <a:r>
              <a:rPr lang="ja-JP" altLang="en-US" sz="3000" dirty="0" smtClean="0">
                <a:latin typeface="UD デジタル 教科書体 NK-R" panose="02020400000000000000" pitchFamily="18" charset="-128"/>
                <a:ea typeface="UD デジタル 教科書体 NK-R" panose="02020400000000000000" pitchFamily="18" charset="-128"/>
              </a:rPr>
              <a:t>■民生委員</a:t>
            </a:r>
            <a:r>
              <a:rPr lang="ja-JP" altLang="en-US" sz="3000" dirty="0">
                <a:latin typeface="UD デジタル 教科書体 NK-R" panose="02020400000000000000" pitchFamily="18" charset="-128"/>
                <a:ea typeface="UD デジタル 教科書体 NK-R" panose="02020400000000000000" pitchFamily="18" charset="-128"/>
              </a:rPr>
              <a:t>への説明（</a:t>
            </a:r>
            <a:r>
              <a:rPr lang="ja-JP" altLang="en-US" sz="3000" dirty="0" smtClean="0">
                <a:latin typeface="UD デジタル 教科書体 NK-R" panose="02020400000000000000" pitchFamily="18" charset="-128"/>
                <a:ea typeface="UD デジタル 教科書体 NK-R" panose="02020400000000000000" pitchFamily="18" charset="-128"/>
              </a:rPr>
              <a:t>１月）</a:t>
            </a:r>
            <a:endParaRPr lang="en-US" altLang="ja-JP" sz="3000" dirty="0">
              <a:latin typeface="UD デジタル 教科書体 NK-R" panose="02020400000000000000" pitchFamily="18" charset="-128"/>
              <a:ea typeface="UD デジタル 教科書体 NK-R" panose="02020400000000000000" pitchFamily="18" charset="-128"/>
            </a:endParaRPr>
          </a:p>
          <a:p>
            <a:endParaRPr lang="ja-JP" altLang="en-US" sz="3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1142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66173"/>
            <a:ext cx="2880320" cy="2426923"/>
          </a:xfrm>
        </p:spPr>
        <p:txBody>
          <a:bodyPr>
            <a:normAutofit/>
          </a:bodyPr>
          <a:lstStyle/>
          <a:p>
            <a:r>
              <a:rPr lang="ja-JP" altLang="en-US" sz="3000" dirty="0" smtClean="0">
                <a:latin typeface="UD デジタル 教科書体 NK-R" panose="02020400000000000000" pitchFamily="18" charset="-128"/>
                <a:ea typeface="UD デジタル 教科書体 NK-R" panose="02020400000000000000" pitchFamily="18" charset="-128"/>
              </a:rPr>
              <a:t>大和郡山市</a:t>
            </a:r>
            <a:r>
              <a:rPr lang="en-US" altLang="ja-JP" dirty="0" smtClean="0">
                <a:latin typeface="UD デジタル 教科書体 NK-R" panose="02020400000000000000" pitchFamily="18" charset="-128"/>
                <a:ea typeface="UD デジタル 教科書体 NK-R" panose="02020400000000000000" pitchFamily="18" charset="-128"/>
              </a:rPr>
              <a:t/>
            </a:r>
            <a:br>
              <a:rPr lang="en-US" altLang="ja-JP" dirty="0" smtClean="0">
                <a:latin typeface="UD デジタル 教科書体 NK-R" panose="02020400000000000000" pitchFamily="18" charset="-128"/>
                <a:ea typeface="UD デジタル 教科書体 NK-R" panose="02020400000000000000" pitchFamily="18" charset="-128"/>
              </a:rPr>
            </a:br>
            <a:r>
              <a:rPr lang="ja-JP" altLang="en-US" dirty="0" smtClean="0">
                <a:latin typeface="UD デジタル 教科書体 NK-R" panose="02020400000000000000" pitchFamily="18" charset="-128"/>
                <a:ea typeface="UD デジタル 教科書体 NK-R" panose="02020400000000000000" pitchFamily="18" charset="-128"/>
              </a:rPr>
              <a:t>サポートネット</a:t>
            </a:r>
            <a:r>
              <a:rPr lang="en-US" altLang="ja-JP" dirty="0" smtClean="0">
                <a:latin typeface="UD デジタル 教科書体 NK-R" panose="02020400000000000000" pitchFamily="18" charset="-128"/>
                <a:ea typeface="UD デジタル 教科書体 NK-R" panose="02020400000000000000" pitchFamily="18" charset="-128"/>
              </a:rPr>
              <a:t/>
            </a:r>
            <a:br>
              <a:rPr lang="en-US" altLang="ja-JP" dirty="0" smtClean="0">
                <a:latin typeface="UD デジタル 教科書体 NK-R" panose="02020400000000000000" pitchFamily="18" charset="-128"/>
                <a:ea typeface="UD デジタル 教科書体 NK-R" panose="02020400000000000000" pitchFamily="18" charset="-128"/>
              </a:rPr>
            </a:br>
            <a:r>
              <a:rPr lang="ja-JP" altLang="en-US" dirty="0" smtClean="0">
                <a:latin typeface="UD デジタル 教科書体 NK-R" panose="02020400000000000000" pitchFamily="18" charset="-128"/>
                <a:ea typeface="UD デジタル 教科書体 NK-R" panose="02020400000000000000" pitchFamily="18" charset="-128"/>
              </a:rPr>
              <a:t>つなぐ</a:t>
            </a:r>
            <a:r>
              <a:rPr lang="en-US" altLang="ja-JP" dirty="0" smtClean="0">
                <a:latin typeface="UD デジタル 教科書体 NK-R" panose="02020400000000000000" pitchFamily="18" charset="-128"/>
                <a:ea typeface="UD デジタル 教科書体 NK-R" panose="02020400000000000000" pitchFamily="18" charset="-128"/>
              </a:rPr>
              <a:t/>
            </a:r>
            <a:br>
              <a:rPr lang="en-US" altLang="ja-JP" dirty="0" smtClean="0">
                <a:latin typeface="UD デジタル 教科書体 NK-R" panose="02020400000000000000" pitchFamily="18" charset="-128"/>
                <a:ea typeface="UD デジタル 教科書体 NK-R" panose="02020400000000000000" pitchFamily="18" charset="-128"/>
              </a:rPr>
            </a:br>
            <a:r>
              <a:rPr lang="ja-JP" altLang="en-US" dirty="0" smtClean="0">
                <a:latin typeface="UD デジタル 教科書体 NK-R" panose="02020400000000000000" pitchFamily="18" charset="-128"/>
                <a:ea typeface="UD デジタル 教科書体 NK-R" panose="02020400000000000000" pitchFamily="18" charset="-128"/>
              </a:rPr>
              <a:t>ポスター</a:t>
            </a:r>
            <a:r>
              <a:rPr lang="en-US" altLang="ja-JP" dirty="0" smtClean="0">
                <a:latin typeface="UD デジタル 教科書体 NK-R" panose="02020400000000000000" pitchFamily="18" charset="-128"/>
                <a:ea typeface="UD デジタル 教科書体 NK-R" panose="02020400000000000000" pitchFamily="18" charset="-128"/>
              </a:rPr>
              <a:t/>
            </a:r>
            <a:br>
              <a:rPr lang="en-US" altLang="ja-JP" dirty="0" smtClean="0">
                <a:latin typeface="UD デジタル 教科書体 NK-R" panose="02020400000000000000" pitchFamily="18" charset="-128"/>
                <a:ea typeface="UD デジタル 教科書体 NK-R" panose="02020400000000000000" pitchFamily="18" charset="-128"/>
              </a:rPr>
            </a:br>
            <a:r>
              <a:rPr lang="en-US" altLang="ja-JP" sz="2800" dirty="0" smtClean="0">
                <a:latin typeface="UD デジタル 教科書体 NK-R" panose="02020400000000000000" pitchFamily="18" charset="-128"/>
                <a:ea typeface="UD デジタル 教科書体 NK-R" panose="02020400000000000000" pitchFamily="18" charset="-128"/>
              </a:rPr>
              <a:t>【R4</a:t>
            </a:r>
            <a:r>
              <a:rPr lang="ja-JP" altLang="en-US" sz="2800" dirty="0" smtClean="0">
                <a:latin typeface="UD デジタル 教科書体 NK-R" panose="02020400000000000000" pitchFamily="18" charset="-128"/>
                <a:ea typeface="UD デジタル 教科書体 NK-R" panose="02020400000000000000" pitchFamily="18" charset="-128"/>
              </a:rPr>
              <a:t>年度掲示</a:t>
            </a:r>
            <a:r>
              <a:rPr lang="en-US" altLang="ja-JP" sz="2800" dirty="0" smtClean="0">
                <a:latin typeface="UD デジタル 教科書体 NK-R" panose="02020400000000000000" pitchFamily="18" charset="-128"/>
                <a:ea typeface="UD デジタル 教科書体 NK-R" panose="02020400000000000000" pitchFamily="18" charset="-128"/>
              </a:rPr>
              <a:t>】</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56766" y="891858"/>
            <a:ext cx="3416531" cy="4937760"/>
          </a:xfrm>
        </p:spPr>
      </p:pic>
    </p:spTree>
    <p:extLst>
      <p:ext uri="{BB962C8B-B14F-4D97-AF65-F5344CB8AC3E}">
        <p14:creationId xmlns:p14="http://schemas.microsoft.com/office/powerpoint/2010/main" val="437050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EF4AD6DF-1C75-A87F-9D58-052D95426885}"/>
              </a:ext>
            </a:extLst>
          </p:cNvPr>
          <p:cNvPicPr>
            <a:picLocks noChangeAspect="1"/>
          </p:cNvPicPr>
          <p:nvPr/>
        </p:nvPicPr>
        <p:blipFill>
          <a:blip r:embed="rId3"/>
          <a:stretch>
            <a:fillRect/>
          </a:stretch>
        </p:blipFill>
        <p:spPr>
          <a:xfrm>
            <a:off x="63660" y="384427"/>
            <a:ext cx="4283737" cy="6128418"/>
          </a:xfrm>
          <a:prstGeom prst="rect">
            <a:avLst/>
          </a:prstGeom>
        </p:spPr>
      </p:pic>
      <p:sp>
        <p:nvSpPr>
          <p:cNvPr id="9" name="四角形: 角を丸くする 8">
            <a:extLst>
              <a:ext uri="{FF2B5EF4-FFF2-40B4-BE49-F238E27FC236}">
                <a16:creationId xmlns:a16="http://schemas.microsoft.com/office/drawing/2014/main" id="{8AB1FBC0-31FB-A0A6-D2CF-8A519A1338BF}"/>
              </a:ext>
            </a:extLst>
          </p:cNvPr>
          <p:cNvSpPr/>
          <p:nvPr/>
        </p:nvSpPr>
        <p:spPr>
          <a:xfrm>
            <a:off x="515095" y="4641699"/>
            <a:ext cx="3261313" cy="148205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8" name="図 7">
            <a:extLst>
              <a:ext uri="{FF2B5EF4-FFF2-40B4-BE49-F238E27FC236}">
                <a16:creationId xmlns:a16="http://schemas.microsoft.com/office/drawing/2014/main" id="{5CBFAA60-9185-8C7D-7BDC-138C9E4FE42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296030" y="1712290"/>
            <a:ext cx="3116378" cy="3066341"/>
          </a:xfrm>
          <a:prstGeom prst="rect">
            <a:avLst/>
          </a:prstGeom>
        </p:spPr>
      </p:pic>
      <p:sp>
        <p:nvSpPr>
          <p:cNvPr id="13" name="雲 12">
            <a:extLst>
              <a:ext uri="{FF2B5EF4-FFF2-40B4-BE49-F238E27FC236}">
                <a16:creationId xmlns:a16="http://schemas.microsoft.com/office/drawing/2014/main" id="{00D5224C-CD21-B92D-2F69-392C1C29E177}"/>
              </a:ext>
            </a:extLst>
          </p:cNvPr>
          <p:cNvSpPr/>
          <p:nvPr/>
        </p:nvSpPr>
        <p:spPr>
          <a:xfrm rot="11310295">
            <a:off x="7573178" y="1166957"/>
            <a:ext cx="1308279" cy="888954"/>
          </a:xfrm>
          <a:prstGeom prst="cloud">
            <a:avLst/>
          </a:prstGeom>
          <a:solidFill>
            <a:srgbClr val="40BAD2">
              <a:lumMod val="20000"/>
              <a:lumOff val="80000"/>
            </a:srgbClr>
          </a:solidFill>
          <a:ln w="10795" cap="flat" cmpd="sng" algn="ctr">
            <a:solidFill>
              <a:srgbClr val="40BAD2">
                <a:shade val="50000"/>
              </a:srgbClr>
            </a:solidFill>
            <a:prstDash val="solid"/>
          </a:ln>
          <a:effectLst/>
        </p:spPr>
        <p:txBody>
          <a:bodyPr rtlCol="0" anchor="ctr"/>
          <a:lstStyle/>
          <a:p>
            <a:pPr algn="ctr" defTabSz="342890">
              <a:defRPr/>
            </a:pPr>
            <a:endParaRPr lang="ja-JP" altLang="en-US" sz="1350" kern="0">
              <a:solidFill>
                <a:srgbClr val="FFFFFF"/>
              </a:solidFill>
              <a:latin typeface="Corbel" panose="020B0503020204020204"/>
              <a:ea typeface="ＭＳ ゴシック" panose="020B0609070205080204" pitchFamily="49" charset="-128"/>
            </a:endParaRPr>
          </a:p>
        </p:txBody>
      </p:sp>
      <p:sp>
        <p:nvSpPr>
          <p:cNvPr id="12" name="雲 11">
            <a:extLst>
              <a:ext uri="{FF2B5EF4-FFF2-40B4-BE49-F238E27FC236}">
                <a16:creationId xmlns:a16="http://schemas.microsoft.com/office/drawing/2014/main" id="{8DCB9B99-D927-7C3E-1C9C-70E0435B081C}"/>
              </a:ext>
            </a:extLst>
          </p:cNvPr>
          <p:cNvSpPr/>
          <p:nvPr/>
        </p:nvSpPr>
        <p:spPr>
          <a:xfrm>
            <a:off x="4712900" y="1201924"/>
            <a:ext cx="1308279" cy="818281"/>
          </a:xfrm>
          <a:prstGeom prst="cloud">
            <a:avLst/>
          </a:prstGeom>
          <a:solidFill>
            <a:srgbClr val="40BAD2">
              <a:lumMod val="20000"/>
              <a:lumOff val="80000"/>
            </a:srgbClr>
          </a:solidFill>
          <a:ln w="10795" cap="flat" cmpd="sng" algn="ctr">
            <a:solidFill>
              <a:srgbClr val="40BAD2">
                <a:shade val="50000"/>
              </a:srgbClr>
            </a:solidFill>
            <a:prstDash val="solid"/>
          </a:ln>
          <a:effectLst/>
        </p:spPr>
        <p:txBody>
          <a:bodyPr rtlCol="0" anchor="ctr"/>
          <a:lstStyle/>
          <a:p>
            <a:pPr algn="ctr" defTabSz="342890">
              <a:defRPr/>
            </a:pPr>
            <a:endParaRPr lang="ja-JP" altLang="en-US" sz="1350" kern="0">
              <a:solidFill>
                <a:srgbClr val="FFFFFF"/>
              </a:solidFill>
              <a:latin typeface="Corbel" panose="020B0503020204020204"/>
              <a:ea typeface="ＭＳ ゴシック" panose="020B0609070205080204" pitchFamily="49" charset="-128"/>
            </a:endParaRPr>
          </a:p>
        </p:txBody>
      </p:sp>
      <p:pic>
        <p:nvPicPr>
          <p:cNvPr id="15" name="図 14">
            <a:extLst>
              <a:ext uri="{FF2B5EF4-FFF2-40B4-BE49-F238E27FC236}">
                <a16:creationId xmlns:a16="http://schemas.microsoft.com/office/drawing/2014/main" id="{4E30DBEC-E1FB-969B-26EA-3CF4036858D9}"/>
              </a:ext>
            </a:extLst>
          </p:cNvPr>
          <p:cNvPicPr>
            <a:picLocks noChangeAspect="1"/>
          </p:cNvPicPr>
          <p:nvPr/>
        </p:nvPicPr>
        <p:blipFill>
          <a:blip r:embed="rId5"/>
          <a:stretch>
            <a:fillRect/>
          </a:stretch>
        </p:blipFill>
        <p:spPr>
          <a:xfrm>
            <a:off x="5148273" y="5596612"/>
            <a:ext cx="3549092" cy="833455"/>
          </a:xfrm>
          <a:prstGeom prst="rect">
            <a:avLst/>
          </a:prstGeom>
        </p:spPr>
      </p:pic>
      <p:sp>
        <p:nvSpPr>
          <p:cNvPr id="2" name="タイトル 1">
            <a:extLst>
              <a:ext uri="{FF2B5EF4-FFF2-40B4-BE49-F238E27FC236}">
                <a16:creationId xmlns:a16="http://schemas.microsoft.com/office/drawing/2014/main" id="{34BA6123-025E-4710-2E77-E483B2D3DCD2}"/>
              </a:ext>
            </a:extLst>
          </p:cNvPr>
          <p:cNvSpPr>
            <a:spLocks noGrp="1"/>
          </p:cNvSpPr>
          <p:nvPr>
            <p:ph type="title"/>
          </p:nvPr>
        </p:nvSpPr>
        <p:spPr>
          <a:xfrm>
            <a:off x="5079674" y="624699"/>
            <a:ext cx="3687342" cy="580816"/>
          </a:xfrm>
        </p:spPr>
        <p:txBody>
          <a:bodyPr>
            <a:normAutofit fontScale="90000"/>
          </a:bodyPr>
          <a:lstStyle/>
          <a:p>
            <a:r>
              <a:rPr lang="en-US" altLang="ja-JP" sz="1500">
                <a:solidFill>
                  <a:srgbClr val="0070C0"/>
                </a:solidFill>
                <a:latin typeface="HGP創英角ｺﾞｼｯｸUB" panose="020B0900000000000000" pitchFamily="50" charset="-128"/>
                <a:ea typeface="HGP創英角ｺﾞｼｯｸUB" panose="020B0900000000000000" pitchFamily="50" charset="-128"/>
              </a:rPr>
              <a:t/>
            </a:r>
            <a:br>
              <a:rPr lang="en-US" altLang="ja-JP" sz="1500">
                <a:solidFill>
                  <a:srgbClr val="0070C0"/>
                </a:solidFill>
                <a:latin typeface="HGP創英角ｺﾞｼｯｸUB" panose="020B0900000000000000" pitchFamily="50" charset="-128"/>
                <a:ea typeface="HGP創英角ｺﾞｼｯｸUB" panose="020B0900000000000000" pitchFamily="50" charset="-128"/>
              </a:rPr>
            </a:br>
            <a:r>
              <a:rPr lang="en-US" altLang="ja-JP" sz="1500">
                <a:solidFill>
                  <a:srgbClr val="0070C0"/>
                </a:solidFill>
                <a:latin typeface="HGP創英角ｺﾞｼｯｸUB" panose="020B0900000000000000" pitchFamily="50" charset="-128"/>
                <a:ea typeface="HGP創英角ｺﾞｼｯｸUB" panose="020B0900000000000000" pitchFamily="50" charset="-128"/>
              </a:rPr>
              <a:t/>
            </a:r>
            <a:br>
              <a:rPr lang="en-US" altLang="ja-JP" sz="1500">
                <a:solidFill>
                  <a:srgbClr val="0070C0"/>
                </a:solidFill>
                <a:latin typeface="HGP創英角ｺﾞｼｯｸUB" panose="020B0900000000000000" pitchFamily="50" charset="-128"/>
                <a:ea typeface="HGP創英角ｺﾞｼｯｸUB" panose="020B0900000000000000" pitchFamily="50" charset="-128"/>
              </a:rPr>
            </a:br>
            <a:r>
              <a:rPr lang="en-US" altLang="ja-JP" sz="1500">
                <a:solidFill>
                  <a:srgbClr val="0070C0"/>
                </a:solidFill>
                <a:latin typeface="HGP創英角ｺﾞｼｯｸUB" panose="020B0900000000000000" pitchFamily="50" charset="-128"/>
                <a:ea typeface="HGP創英角ｺﾞｼｯｸUB" panose="020B0900000000000000" pitchFamily="50" charset="-128"/>
              </a:rPr>
              <a:t/>
            </a:r>
            <a:br>
              <a:rPr lang="en-US" altLang="ja-JP" sz="1500">
                <a:solidFill>
                  <a:srgbClr val="0070C0"/>
                </a:solidFill>
                <a:latin typeface="HGP創英角ｺﾞｼｯｸUB" panose="020B0900000000000000" pitchFamily="50" charset="-128"/>
                <a:ea typeface="HGP創英角ｺﾞｼｯｸUB" panose="020B0900000000000000" pitchFamily="50" charset="-128"/>
              </a:rPr>
            </a:br>
            <a:r>
              <a:rPr lang="en-US" altLang="ja-JP" sz="1500">
                <a:solidFill>
                  <a:srgbClr val="0070C0"/>
                </a:solidFill>
                <a:latin typeface="HGP創英角ｺﾞｼｯｸUB" panose="020B0900000000000000" pitchFamily="50" charset="-128"/>
                <a:ea typeface="HGP創英角ｺﾞｼｯｸUB" panose="020B0900000000000000" pitchFamily="50" charset="-128"/>
              </a:rPr>
              <a:t/>
            </a:r>
            <a:br>
              <a:rPr lang="en-US" altLang="ja-JP" sz="1500">
                <a:solidFill>
                  <a:srgbClr val="0070C0"/>
                </a:solidFill>
                <a:latin typeface="HGP創英角ｺﾞｼｯｸUB" panose="020B0900000000000000" pitchFamily="50" charset="-128"/>
                <a:ea typeface="HGP創英角ｺﾞｼｯｸUB" panose="020B0900000000000000" pitchFamily="50" charset="-128"/>
              </a:rPr>
            </a:br>
            <a:r>
              <a:rPr lang="en-US" altLang="ja-JP" sz="1500">
                <a:solidFill>
                  <a:srgbClr val="0070C0"/>
                </a:solidFill>
                <a:latin typeface="HGP創英角ｺﾞｼｯｸUB" panose="020B0900000000000000" pitchFamily="50" charset="-128"/>
                <a:ea typeface="HGP創英角ｺﾞｼｯｸUB" panose="020B0900000000000000" pitchFamily="50" charset="-128"/>
              </a:rPr>
              <a:t/>
            </a:r>
            <a:br>
              <a:rPr lang="en-US" altLang="ja-JP" sz="1500">
                <a:solidFill>
                  <a:srgbClr val="0070C0"/>
                </a:solidFill>
                <a:latin typeface="HGP創英角ｺﾞｼｯｸUB" panose="020B0900000000000000" pitchFamily="50" charset="-128"/>
                <a:ea typeface="HGP創英角ｺﾞｼｯｸUB" panose="020B0900000000000000" pitchFamily="50" charset="-128"/>
              </a:rPr>
            </a:br>
            <a:r>
              <a:rPr lang="en-US" altLang="ja-JP" sz="1200">
                <a:solidFill>
                  <a:srgbClr val="0070C0"/>
                </a:solidFill>
                <a:latin typeface="HGP創英角ｺﾞｼｯｸUB" panose="020B0900000000000000" pitchFamily="50" charset="-128"/>
                <a:ea typeface="HGP創英角ｺﾞｼｯｸUB" panose="020B0900000000000000" pitchFamily="50" charset="-128"/>
              </a:rPr>
              <a:t/>
            </a:r>
            <a:br>
              <a:rPr lang="en-US" altLang="ja-JP" sz="1200">
                <a:solidFill>
                  <a:srgbClr val="0070C0"/>
                </a:solidFill>
                <a:latin typeface="HGP創英角ｺﾞｼｯｸUB" panose="020B0900000000000000" pitchFamily="50" charset="-128"/>
                <a:ea typeface="HGP創英角ｺﾞｼｯｸUB" panose="020B0900000000000000" pitchFamily="50" charset="-128"/>
              </a:rPr>
            </a:br>
            <a:r>
              <a:rPr lang="ja-JP" altLang="en-US" sz="1200">
                <a:solidFill>
                  <a:srgbClr val="0070C0"/>
                </a:solidFill>
                <a:latin typeface="HGP創英角ｺﾞｼｯｸUB" panose="020B0900000000000000" pitchFamily="50" charset="-128"/>
                <a:ea typeface="HGP創英角ｺﾞｼｯｸUB" panose="020B0900000000000000" pitchFamily="50" charset="-128"/>
              </a:rPr>
              <a:t>　</a:t>
            </a:r>
            <a:r>
              <a:rPr lang="ja-JP" altLang="en-US" sz="1600">
                <a:solidFill>
                  <a:srgbClr val="0070C0"/>
                </a:solidFill>
                <a:latin typeface="HGP創英角ｺﾞｼｯｸUB" panose="020B0900000000000000" pitchFamily="50" charset="-128"/>
                <a:ea typeface="HGP創英角ｺﾞｼｯｸUB" panose="020B0900000000000000" pitchFamily="50" charset="-128"/>
              </a:rPr>
              <a:t>障害児・者の　　　　　　　適切な機関に</a:t>
            </a:r>
            <a:r>
              <a:rPr lang="en-US" altLang="ja-JP" sz="1600">
                <a:solidFill>
                  <a:srgbClr val="0070C0"/>
                </a:solidFill>
                <a:latin typeface="HGP創英角ｺﾞｼｯｸUB" panose="020B0900000000000000" pitchFamily="50" charset="-128"/>
                <a:ea typeface="HGP創英角ｺﾞｼｯｸUB" panose="020B0900000000000000" pitchFamily="50" charset="-128"/>
              </a:rPr>
              <a:t/>
            </a:r>
            <a:br>
              <a:rPr lang="en-US" altLang="ja-JP" sz="1600">
                <a:solidFill>
                  <a:srgbClr val="0070C0"/>
                </a:solidFill>
                <a:latin typeface="HGP創英角ｺﾞｼｯｸUB" panose="020B0900000000000000" pitchFamily="50" charset="-128"/>
                <a:ea typeface="HGP創英角ｺﾞｼｯｸUB" panose="020B0900000000000000" pitchFamily="50" charset="-128"/>
              </a:rPr>
            </a:br>
            <a:r>
              <a:rPr lang="ja-JP" altLang="en-US" sz="3300">
                <a:solidFill>
                  <a:srgbClr val="0070C0"/>
                </a:solidFill>
                <a:latin typeface="HGP創英角ｺﾞｼｯｸUB" panose="020B0900000000000000" pitchFamily="50" charset="-128"/>
                <a:ea typeface="HGP創英角ｺﾞｼｯｸUB" panose="020B0900000000000000" pitchFamily="50" charset="-128"/>
              </a:rPr>
              <a:t>こまりごと、つなぎます</a:t>
            </a:r>
            <a:endParaRPr lang="ja-JP" altLang="en-US" sz="33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E836E79F-968A-88A1-1425-F5D2A61A7E92}"/>
              </a:ext>
            </a:extLst>
          </p:cNvPr>
          <p:cNvSpPr txBox="1"/>
          <p:nvPr/>
        </p:nvSpPr>
        <p:spPr>
          <a:xfrm>
            <a:off x="4774460" y="371896"/>
            <a:ext cx="3938722" cy="230832"/>
          </a:xfrm>
          <a:prstGeom prst="rect">
            <a:avLst/>
          </a:prstGeom>
          <a:noFill/>
        </p:spPr>
        <p:txBody>
          <a:bodyPr wrap="square" rtlCol="0">
            <a:spAutoFit/>
          </a:bodyPr>
          <a:lstStyle/>
          <a:p>
            <a:r>
              <a:rPr lang="ja-JP" altLang="en-US" sz="788" dirty="0">
                <a:latin typeface="HGP創英角ｺﾞｼｯｸUB" panose="020B0900000000000000" pitchFamily="50" charset="-128"/>
                <a:ea typeface="HGP創英角ｺﾞｼｯｸUB" panose="020B0900000000000000" pitchFamily="50" charset="-128"/>
              </a:rPr>
              <a:t>　　</a:t>
            </a:r>
            <a:r>
              <a:rPr lang="ja-JP" altLang="en-US" sz="601" dirty="0">
                <a:latin typeface="HGP創英角ｺﾞｼｯｸUB" panose="020B0900000000000000" pitchFamily="50" charset="-128"/>
                <a:ea typeface="HGP創英角ｺﾞｼｯｸUB" panose="020B0900000000000000" pitchFamily="50" charset="-128"/>
              </a:rPr>
              <a:t>　　　　</a:t>
            </a:r>
            <a:r>
              <a:rPr lang="ja-JP" altLang="en-US" sz="900" dirty="0">
                <a:solidFill>
                  <a:schemeClr val="accent1"/>
                </a:solidFill>
                <a:latin typeface="HGP創英角ｺﾞｼｯｸUB" panose="020B0900000000000000" pitchFamily="50" charset="-128"/>
                <a:ea typeface="HGP創英角ｺﾞｼｯｸUB" panose="020B0900000000000000" pitchFamily="50" charset="-128"/>
              </a:rPr>
              <a:t>しょうがいじ　しゃ　　　　　　　　　　　　　てきせつ　　　きかん</a:t>
            </a:r>
          </a:p>
        </p:txBody>
      </p:sp>
      <p:sp>
        <p:nvSpPr>
          <p:cNvPr id="14" name="テキスト ボックス 13">
            <a:extLst>
              <a:ext uri="{FF2B5EF4-FFF2-40B4-BE49-F238E27FC236}">
                <a16:creationId xmlns:a16="http://schemas.microsoft.com/office/drawing/2014/main" id="{1C88060F-19AC-286C-CFF5-477F9D30B130}"/>
              </a:ext>
            </a:extLst>
          </p:cNvPr>
          <p:cNvSpPr txBox="1"/>
          <p:nvPr/>
        </p:nvSpPr>
        <p:spPr>
          <a:xfrm>
            <a:off x="4867228" y="1371834"/>
            <a:ext cx="1153952" cy="392543"/>
          </a:xfrm>
          <a:prstGeom prst="rect">
            <a:avLst/>
          </a:prstGeom>
          <a:noFill/>
        </p:spPr>
        <p:txBody>
          <a:bodyPr wrap="square" rtlCol="0">
            <a:spAutoFit/>
          </a:bodyPr>
          <a:lstStyle/>
          <a:p>
            <a:r>
              <a:rPr lang="ja-JP" altLang="en-US" sz="601" dirty="0">
                <a:latin typeface="HGP創英角ｺﾞｼｯｸUB" panose="020B0900000000000000" pitchFamily="50" charset="-128"/>
                <a:ea typeface="HGP創英角ｺﾞｼｯｸUB" panose="020B0900000000000000" pitchFamily="50" charset="-128"/>
              </a:rPr>
              <a:t>　　　やまとこおりやまし</a:t>
            </a:r>
            <a:endParaRPr lang="en-US" altLang="ja-JP" sz="601" dirty="0">
              <a:latin typeface="HGP創英角ｺﾞｼｯｸUB" panose="020B0900000000000000" pitchFamily="50" charset="-128"/>
              <a:ea typeface="HGP創英角ｺﾞｼｯｸUB" panose="020B0900000000000000" pitchFamily="50" charset="-128"/>
            </a:endParaRPr>
          </a:p>
          <a:p>
            <a:r>
              <a:rPr lang="ja-JP" altLang="en-US" sz="1350" dirty="0">
                <a:latin typeface="HGP創英角ｺﾞｼｯｸUB" panose="020B0900000000000000" pitchFamily="50" charset="-128"/>
                <a:ea typeface="HGP創英角ｺﾞｼｯｸUB" panose="020B0900000000000000" pitchFamily="50" charset="-128"/>
              </a:rPr>
              <a:t>大和郡山市</a:t>
            </a:r>
          </a:p>
        </p:txBody>
      </p:sp>
      <p:sp>
        <p:nvSpPr>
          <p:cNvPr id="16" name="テキスト ボックス 10">
            <a:extLst>
              <a:ext uri="{FF2B5EF4-FFF2-40B4-BE49-F238E27FC236}">
                <a16:creationId xmlns:a16="http://schemas.microsoft.com/office/drawing/2014/main" id="{4DB89DFB-450A-7ED8-45F9-C0ED3C438B34}"/>
              </a:ext>
            </a:extLst>
          </p:cNvPr>
          <p:cNvSpPr txBox="1"/>
          <p:nvPr/>
        </p:nvSpPr>
        <p:spPr>
          <a:xfrm rot="16200000">
            <a:off x="1707065" y="-264434"/>
            <a:ext cx="715492" cy="2796842"/>
          </a:xfrm>
          <a:prstGeom prst="rect">
            <a:avLst/>
          </a:prstGeom>
          <a:noFill/>
          <a:ln w="6350">
            <a:noFill/>
          </a:ln>
        </p:spPr>
        <p:txBody>
          <a:bodyPr rot="0" spcFirstLastPara="0" vert="eaVert" wrap="square" lIns="68580" tIns="34290" rIns="68580" bIns="34290" numCol="1" spcCol="0" rtlCol="0" fromWordArt="0" anchor="ctr" anchorCtr="0" forceAA="0" compatLnSpc="1">
            <a:prstTxWarp prst="textNoShape">
              <a:avLst/>
            </a:prstTxWarp>
            <a:noAutofit/>
          </a:bodyPr>
          <a:lstStyle/>
          <a:p>
            <a:r>
              <a:rPr lang="ja-JP" altLang="en-US" sz="788" kern="100" dirty="0">
                <a:solidFill>
                  <a:srgbClr val="0070C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や ま と こ お り や ま し</a:t>
            </a:r>
            <a:endParaRPr lang="en-US" altLang="ja-JP" sz="788" kern="100" dirty="0">
              <a:solidFill>
                <a:srgbClr val="0070C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nSpc>
                <a:spcPts val="1950"/>
              </a:lnSpc>
            </a:pPr>
            <a:r>
              <a:rPr lang="ja-JP" altLang="en-US" sz="1500" kern="100" spc="-150" dirty="0">
                <a:solidFill>
                  <a:srgbClr val="0070C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大  和  郡  山  市  サポートネット</a:t>
            </a:r>
            <a:endParaRPr lang="ja-JP" altLang="en-US" sz="2700" kern="100" spc="-150" dirty="0">
              <a:solidFill>
                <a:srgbClr val="0070C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A7DA37A-0ADF-88D7-4F39-EA6036E169AC}"/>
              </a:ext>
            </a:extLst>
          </p:cNvPr>
          <p:cNvSpPr txBox="1"/>
          <p:nvPr/>
        </p:nvSpPr>
        <p:spPr>
          <a:xfrm rot="16200000">
            <a:off x="2244415" y="668776"/>
            <a:ext cx="877163" cy="2228585"/>
          </a:xfrm>
          <a:prstGeom prst="rect">
            <a:avLst/>
          </a:prstGeom>
          <a:noFill/>
        </p:spPr>
        <p:txBody>
          <a:bodyPr vert="eaVert" wrap="square" rtlCol="0">
            <a:spAutoFit/>
          </a:bodyPr>
          <a:lstStyle/>
          <a:p>
            <a:r>
              <a:rPr lang="ja-JP" altLang="ja-JP" sz="4500" kern="100" spc="-113"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つ</a:t>
            </a:r>
            <a:r>
              <a:rPr lang="ja-JP" altLang="en-US" sz="4500" kern="100" spc="-113"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4500" kern="100" spc="-113"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な</a:t>
            </a:r>
            <a:r>
              <a:rPr lang="ja-JP" altLang="en-US" sz="4500" kern="100" spc="-113"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4500" kern="100" spc="-113"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ぐ</a:t>
            </a:r>
          </a:p>
        </p:txBody>
      </p:sp>
      <p:sp>
        <p:nvSpPr>
          <p:cNvPr id="18" name="字幕 2">
            <a:extLst>
              <a:ext uri="{FF2B5EF4-FFF2-40B4-BE49-F238E27FC236}">
                <a16:creationId xmlns:a16="http://schemas.microsoft.com/office/drawing/2014/main" id="{91D0F0E8-E2EC-721D-9948-C07B8A15F5F8}"/>
              </a:ext>
            </a:extLst>
          </p:cNvPr>
          <p:cNvSpPr txBox="1">
            <a:spLocks/>
          </p:cNvSpPr>
          <p:nvPr/>
        </p:nvSpPr>
        <p:spPr>
          <a:xfrm>
            <a:off x="449903" y="2098473"/>
            <a:ext cx="3691863" cy="1317221"/>
          </a:xfrm>
          <a:prstGeom prst="rect">
            <a:avLst/>
          </a:prstGeom>
        </p:spPr>
        <p:txBody>
          <a:bodyPr vert="horz" lIns="68580" tIns="34290" rIns="68580" bIns="34290" rtlCol="0" anchor="t">
            <a:noAutofit/>
          </a:bodyPr>
          <a:lstStyle>
            <a:lvl1pPr marL="0" indent="0" algn="l" defTabSz="685800" rtl="0" eaLnBrk="1" latinLnBrk="0" hangingPunct="1">
              <a:lnSpc>
                <a:spcPct val="90000"/>
              </a:lnSpc>
              <a:spcBef>
                <a:spcPts val="900"/>
              </a:spcBef>
              <a:buClr>
                <a:schemeClr val="accent1"/>
              </a:buClr>
              <a:buFont typeface="Wingdings 2" pitchFamily="18" charset="2"/>
              <a:buNone/>
              <a:defRPr kumimoji="1" sz="1500" kern="1200" cap="none" spc="0" baseline="0">
                <a:solidFill>
                  <a:schemeClr val="accent1">
                    <a:lumMod val="20000"/>
                    <a:lumOff val="80000"/>
                  </a:schemeClr>
                </a:solidFill>
                <a:latin typeface="+mn-lt"/>
                <a:ea typeface="+mn-ea"/>
                <a:cs typeface="+mn-cs"/>
              </a:defRPr>
            </a:lvl1pPr>
            <a:lvl2pPr marL="3429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3pPr>
            <a:lvl4pPr marL="10287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4pPr>
            <a:lvl5pPr marL="13716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5pPr>
            <a:lvl6pPr marL="17145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6pPr>
            <a:lvl7pPr marL="20574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7pPr>
            <a:lvl8pPr marL="24003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8pPr>
            <a:lvl9pPr marL="2743200" indent="0" algn="ctr" defTabSz="685800" rtl="0" eaLnBrk="1" latinLnBrk="0" hangingPunct="1">
              <a:lnSpc>
                <a:spcPct val="90000"/>
              </a:lnSpc>
              <a:spcBef>
                <a:spcPts val="188"/>
              </a:spcBef>
              <a:spcAft>
                <a:spcPts val="188"/>
              </a:spcAft>
              <a:buClr>
                <a:schemeClr val="accent1"/>
              </a:buClr>
              <a:buFont typeface="Wingdings 2" pitchFamily="18" charset="2"/>
              <a:buNone/>
              <a:defRPr kumimoji="1" sz="1500" kern="1200">
                <a:solidFill>
                  <a:schemeClr val="tx1">
                    <a:lumMod val="65000"/>
                    <a:lumOff val="35000"/>
                  </a:schemeClr>
                </a:solidFill>
                <a:latin typeface="+mn-lt"/>
                <a:ea typeface="+mn-ea"/>
                <a:cs typeface="+mn-cs"/>
              </a:defRPr>
            </a:lvl9pPr>
          </a:lstStyle>
          <a:p>
            <a:pPr defTabSz="514333">
              <a:spcBef>
                <a:spcPts val="0"/>
              </a:spcBef>
              <a:buClr>
                <a:srgbClr val="40BAD2"/>
              </a:buClr>
              <a:defRPr/>
            </a:pPr>
            <a:r>
              <a:rPr lang="ja-JP" altLang="en-US" sz="674" b="1" dirty="0">
                <a:solidFill>
                  <a:srgbClr val="002060"/>
                </a:solidFill>
                <a:latin typeface="Corbel" panose="020B0503020204020204"/>
                <a:ea typeface="ＭＳ ゴシック" panose="020B0609070205080204" pitchFamily="49" charset="-128"/>
              </a:rPr>
              <a:t>　　</a:t>
            </a:r>
            <a:r>
              <a:rPr lang="ja-JP" altLang="en-US" sz="601" b="1" dirty="0">
                <a:solidFill>
                  <a:srgbClr val="002060"/>
                </a:solidFill>
                <a:latin typeface="Corbel" panose="020B0503020204020204"/>
                <a:ea typeface="ＭＳ ゴシック" panose="020B0609070205080204" pitchFamily="49" charset="-128"/>
              </a:rPr>
              <a:t>こま　　　　　　　　　　　　　　　　　そうだん</a:t>
            </a:r>
            <a:endParaRPr lang="en-US" altLang="ja-JP" sz="601" b="1" dirty="0">
              <a:solidFill>
                <a:srgbClr val="002060"/>
              </a:solidFill>
              <a:latin typeface="Corbel" panose="020B0503020204020204"/>
              <a:ea typeface="ＭＳ ゴシック" panose="020B0609070205080204" pitchFamily="49" charset="-128"/>
            </a:endParaRPr>
          </a:p>
          <a:p>
            <a:pPr defTabSz="514333">
              <a:spcBef>
                <a:spcPts val="0"/>
              </a:spcBef>
              <a:buClr>
                <a:srgbClr val="40BAD2"/>
              </a:buClr>
              <a:defRPr/>
            </a:pPr>
            <a:r>
              <a:rPr lang="ja-JP" altLang="en-US" sz="1050" b="1" dirty="0">
                <a:solidFill>
                  <a:srgbClr val="002060"/>
                </a:solidFill>
                <a:latin typeface="Corbel" panose="020B0503020204020204"/>
                <a:ea typeface="ＭＳ ゴシック" panose="020B0609070205080204" pitchFamily="49" charset="-128"/>
              </a:rPr>
              <a:t>「困っているけど、どこに相談したらいいかわからない」</a:t>
            </a:r>
            <a:endParaRPr lang="en-US" altLang="ja-JP" sz="1050" b="1" dirty="0">
              <a:solidFill>
                <a:srgbClr val="002060"/>
              </a:solidFill>
              <a:latin typeface="Corbel" panose="020B0503020204020204"/>
              <a:ea typeface="ＭＳ ゴシック" panose="020B0609070205080204" pitchFamily="49" charset="-128"/>
            </a:endParaRPr>
          </a:p>
          <a:p>
            <a:pPr defTabSz="514333">
              <a:spcBef>
                <a:spcPts val="0"/>
              </a:spcBef>
              <a:buClr>
                <a:srgbClr val="40BAD2"/>
              </a:buClr>
              <a:defRPr/>
            </a:pPr>
            <a:r>
              <a:rPr lang="ja-JP" altLang="en-US" sz="1050" b="1" dirty="0">
                <a:solidFill>
                  <a:srgbClr val="002060"/>
                </a:solidFill>
                <a:latin typeface="Corbel" panose="020B0503020204020204"/>
                <a:ea typeface="ＭＳ ゴシック" panose="020B0609070205080204" pitchFamily="49" charset="-128"/>
              </a:rPr>
              <a:t>　</a:t>
            </a:r>
            <a:r>
              <a:rPr lang="ja-JP" altLang="en-US" sz="674" b="1" dirty="0">
                <a:solidFill>
                  <a:srgbClr val="002060"/>
                </a:solidFill>
                <a:latin typeface="Corbel" panose="020B0503020204020204"/>
                <a:ea typeface="ＭＳ ゴシック" panose="020B0609070205080204" pitchFamily="49" charset="-128"/>
              </a:rPr>
              <a:t>　　　　　　そうだん　　　　　　　　　　おも　　　　　　かた　　　　　</a:t>
            </a:r>
            <a:r>
              <a:rPr lang="ja-JP" altLang="en-US" sz="601" b="1" dirty="0">
                <a:solidFill>
                  <a:srgbClr val="002060"/>
                </a:solidFill>
                <a:latin typeface="Corbel" panose="020B0503020204020204"/>
                <a:ea typeface="ＭＳ ゴシック" panose="020B0609070205080204" pitchFamily="49" charset="-128"/>
              </a:rPr>
              <a:t>　　　　　　　　　　　　　　　　　　　　　　　　　　　　　　　　　　</a:t>
            </a:r>
            <a:endParaRPr lang="en-US" altLang="ja-JP" sz="601" b="1" dirty="0">
              <a:solidFill>
                <a:srgbClr val="002060"/>
              </a:solidFill>
              <a:latin typeface="Corbel" panose="020B0503020204020204"/>
              <a:ea typeface="ＭＳ ゴシック" panose="020B0609070205080204" pitchFamily="49" charset="-128"/>
            </a:endParaRPr>
          </a:p>
          <a:p>
            <a:pPr defTabSz="514333">
              <a:spcBef>
                <a:spcPts val="0"/>
              </a:spcBef>
              <a:buClr>
                <a:srgbClr val="40BAD2"/>
              </a:buClr>
              <a:defRPr/>
            </a:pPr>
            <a:r>
              <a:rPr lang="ja-JP" altLang="en-US" sz="1050" b="1" dirty="0">
                <a:solidFill>
                  <a:srgbClr val="002060"/>
                </a:solidFill>
                <a:latin typeface="Corbel" panose="020B0503020204020204"/>
                <a:ea typeface="ＭＳ ゴシック" panose="020B0609070205080204" pitchFamily="49" charset="-128"/>
              </a:rPr>
              <a:t>「だれかに相談したい」そんな思いのある方は、</a:t>
            </a:r>
            <a:endParaRPr lang="en-US" altLang="ja-JP" sz="1050" b="1" dirty="0">
              <a:solidFill>
                <a:srgbClr val="002060"/>
              </a:solidFill>
              <a:latin typeface="Corbel" panose="020B0503020204020204"/>
              <a:ea typeface="ＭＳ ゴシック" panose="020B0609070205080204" pitchFamily="49" charset="-128"/>
            </a:endParaRPr>
          </a:p>
          <a:p>
            <a:pPr defTabSz="514333">
              <a:spcBef>
                <a:spcPts val="0"/>
              </a:spcBef>
              <a:buClr>
                <a:srgbClr val="40BAD2"/>
              </a:buClr>
              <a:defRPr/>
            </a:pPr>
            <a:r>
              <a:rPr lang="ja-JP" altLang="en-US" sz="601" b="1" dirty="0">
                <a:solidFill>
                  <a:srgbClr val="002060"/>
                </a:solidFill>
                <a:latin typeface="Corbel" panose="020B0503020204020204"/>
                <a:ea typeface="ＭＳ ゴシック" panose="020B0609070205080204" pitchFamily="49" charset="-128"/>
              </a:rPr>
              <a:t>　　　　　　　　　　　　　　　　は　　　　　　　　しせつ　　　　こ</a:t>
            </a:r>
            <a:endParaRPr lang="en-US" altLang="ja-JP" sz="601" b="1" dirty="0">
              <a:solidFill>
                <a:srgbClr val="002060"/>
              </a:solidFill>
              <a:latin typeface="Corbel" panose="020B0503020204020204"/>
              <a:ea typeface="ＭＳ ゴシック" panose="020B0609070205080204" pitchFamily="49" charset="-128"/>
            </a:endParaRPr>
          </a:p>
          <a:p>
            <a:pPr>
              <a:spcBef>
                <a:spcPts val="0"/>
              </a:spcBef>
              <a:buClr>
                <a:srgbClr val="40BAD2"/>
              </a:buClr>
              <a:defRPr/>
            </a:pPr>
            <a:r>
              <a:rPr lang="ja-JP" altLang="en-US" sz="1050" b="1" dirty="0">
                <a:solidFill>
                  <a:srgbClr val="002060"/>
                </a:solidFill>
                <a:latin typeface="Corbel" panose="020B0503020204020204"/>
                <a:ea typeface="ＭＳ ゴシック" panose="020B0609070205080204" pitchFamily="49" charset="-128"/>
              </a:rPr>
              <a:t>つなぐステッカーが貼ってある施設にお越しください。</a:t>
            </a:r>
            <a:endParaRPr lang="en-US" altLang="ja-JP" sz="1050" b="1" dirty="0">
              <a:solidFill>
                <a:srgbClr val="002060"/>
              </a:solidFill>
              <a:latin typeface="Corbel" panose="020B0503020204020204"/>
              <a:ea typeface="ＭＳ ゴシック" panose="020B0609070205080204" pitchFamily="49" charset="-128"/>
            </a:endParaRPr>
          </a:p>
          <a:p>
            <a:pPr defTabSz="514333">
              <a:spcBef>
                <a:spcPts val="0"/>
              </a:spcBef>
              <a:buClr>
                <a:srgbClr val="40BAD2"/>
              </a:buClr>
              <a:defRPr/>
            </a:pPr>
            <a:r>
              <a:rPr lang="ja-JP" altLang="en-US" sz="674" dirty="0">
                <a:solidFill>
                  <a:srgbClr val="002060"/>
                </a:solidFill>
                <a:latin typeface="Corbel" panose="020B0503020204020204"/>
                <a:ea typeface="ＭＳ ゴシック" panose="020B0609070205080204" pitchFamily="49" charset="-128"/>
              </a:rPr>
              <a:t>　　　　　　　</a:t>
            </a:r>
            <a:r>
              <a:rPr lang="ja-JP" altLang="en-US" sz="601" dirty="0">
                <a:solidFill>
                  <a:srgbClr val="002060"/>
                </a:solidFill>
                <a:latin typeface="Corbel" panose="020B0503020204020204"/>
                <a:ea typeface="ＭＳ ゴシック" panose="020B0609070205080204" pitchFamily="49" charset="-128"/>
              </a:rPr>
              <a:t>てきせつ　　きかん</a:t>
            </a:r>
            <a:endParaRPr lang="en-US" altLang="ja-JP" sz="601" dirty="0">
              <a:solidFill>
                <a:srgbClr val="002060"/>
              </a:solidFill>
              <a:latin typeface="Corbel" panose="020B0503020204020204"/>
              <a:ea typeface="ＭＳ ゴシック" panose="020B0609070205080204" pitchFamily="49" charset="-128"/>
            </a:endParaRPr>
          </a:p>
          <a:p>
            <a:pPr defTabSz="514333">
              <a:spcBef>
                <a:spcPts val="0"/>
              </a:spcBef>
              <a:buClr>
                <a:srgbClr val="40BAD2"/>
              </a:buClr>
              <a:defRPr/>
            </a:pPr>
            <a:r>
              <a:rPr lang="ja-JP" altLang="en-US" sz="1050" b="1" dirty="0">
                <a:solidFill>
                  <a:srgbClr val="002060"/>
                </a:solidFill>
                <a:latin typeface="Corbel" panose="020B0503020204020204"/>
                <a:ea typeface="ＭＳ ゴシック" panose="020B0609070205080204" pitchFamily="49" charset="-128"/>
              </a:rPr>
              <a:t>そこから適切な機関につないでいきます。</a:t>
            </a:r>
            <a:endParaRPr lang="en-US" altLang="ja-JP" sz="1050" b="1" dirty="0">
              <a:solidFill>
                <a:srgbClr val="002060"/>
              </a:solidFill>
              <a:latin typeface="Corbel" panose="020B0503020204020204"/>
              <a:ea typeface="ＭＳ ゴシック" panose="020B0609070205080204" pitchFamily="49" charset="-128"/>
            </a:endParaRPr>
          </a:p>
        </p:txBody>
      </p:sp>
      <p:grpSp>
        <p:nvGrpSpPr>
          <p:cNvPr id="19" name="グループ化 18">
            <a:extLst>
              <a:ext uri="{FF2B5EF4-FFF2-40B4-BE49-F238E27FC236}">
                <a16:creationId xmlns:a16="http://schemas.microsoft.com/office/drawing/2014/main" id="{B3CEA211-4D27-006B-315E-FA3B740422F1}"/>
              </a:ext>
            </a:extLst>
          </p:cNvPr>
          <p:cNvGrpSpPr/>
          <p:nvPr/>
        </p:nvGrpSpPr>
        <p:grpSpPr>
          <a:xfrm>
            <a:off x="443547" y="3181123"/>
            <a:ext cx="3523960" cy="1221904"/>
            <a:chOff x="634477" y="6440103"/>
            <a:chExt cx="5696530" cy="733644"/>
          </a:xfrm>
        </p:grpSpPr>
        <p:sp>
          <p:nvSpPr>
            <p:cNvPr id="20" name="矢印: 左右 19">
              <a:extLst>
                <a:ext uri="{FF2B5EF4-FFF2-40B4-BE49-F238E27FC236}">
                  <a16:creationId xmlns:a16="http://schemas.microsoft.com/office/drawing/2014/main" id="{A8E38659-505E-295E-65F9-D6AB5CFE9501}"/>
                </a:ext>
              </a:extLst>
            </p:cNvPr>
            <p:cNvSpPr/>
            <p:nvPr/>
          </p:nvSpPr>
          <p:spPr>
            <a:xfrm>
              <a:off x="2252740" y="6758548"/>
              <a:ext cx="2334807" cy="202798"/>
            </a:xfrm>
            <a:prstGeom prst="lef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sp>
          <p:nvSpPr>
            <p:cNvPr id="21" name="正方形/長方形 20">
              <a:extLst>
                <a:ext uri="{FF2B5EF4-FFF2-40B4-BE49-F238E27FC236}">
                  <a16:creationId xmlns:a16="http://schemas.microsoft.com/office/drawing/2014/main" id="{CB5C0FFB-3656-BFA6-98E8-D568151AB739}"/>
                </a:ext>
              </a:extLst>
            </p:cNvPr>
            <p:cNvSpPr/>
            <p:nvPr/>
          </p:nvSpPr>
          <p:spPr>
            <a:xfrm>
              <a:off x="2743797" y="6522640"/>
              <a:ext cx="1362014" cy="651107"/>
            </a:xfrm>
            <a:prstGeom prst="rect">
              <a:avLst/>
            </a:prstGeom>
            <a:solidFill>
              <a:schemeClr val="accent2">
                <a:lumMod val="60000"/>
                <a:lumOff val="40000"/>
              </a:schemeClr>
            </a:solidFill>
            <a:ln w="317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sp>
          <p:nvSpPr>
            <p:cNvPr id="22" name="楕円 21">
              <a:extLst>
                <a:ext uri="{FF2B5EF4-FFF2-40B4-BE49-F238E27FC236}">
                  <a16:creationId xmlns:a16="http://schemas.microsoft.com/office/drawing/2014/main" id="{89273380-873F-3B06-612B-1FF09B493890}"/>
                </a:ext>
              </a:extLst>
            </p:cNvPr>
            <p:cNvSpPr/>
            <p:nvPr/>
          </p:nvSpPr>
          <p:spPr>
            <a:xfrm>
              <a:off x="634477" y="6522640"/>
              <a:ext cx="1614487" cy="651107"/>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sp>
          <p:nvSpPr>
            <p:cNvPr id="23" name="テキスト ボックス 45">
              <a:extLst>
                <a:ext uri="{FF2B5EF4-FFF2-40B4-BE49-F238E27FC236}">
                  <a16:creationId xmlns:a16="http://schemas.microsoft.com/office/drawing/2014/main" id="{59F90355-ED47-99A0-5506-0B57F5A41B64}"/>
                </a:ext>
              </a:extLst>
            </p:cNvPr>
            <p:cNvSpPr txBox="1"/>
            <p:nvPr/>
          </p:nvSpPr>
          <p:spPr>
            <a:xfrm>
              <a:off x="641569" y="6724243"/>
              <a:ext cx="1729136" cy="234193"/>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ja-JP" altLang="en-US" sz="750" kern="100" dirty="0">
                  <a:latin typeface="游明朝" panose="02020400000000000000" pitchFamily="18" charset="-128"/>
                  <a:ea typeface="UD デジタル 教科書体 NK-R" panose="02020400000000000000" pitchFamily="18" charset="-128"/>
                  <a:cs typeface="Times New Roman" panose="02020603050405020304" pitchFamily="18" charset="0"/>
                </a:rPr>
                <a:t>こま　　　　　　　　　　　　かた</a:t>
              </a:r>
              <a:endParaRPr lang="en-US" altLang="ja-JP" sz="75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1015" kern="100" dirty="0">
                  <a:latin typeface="游明朝" panose="02020400000000000000" pitchFamily="18" charset="-128"/>
                  <a:ea typeface="UD デジタル 教科書体 NK-R" panose="02020400000000000000" pitchFamily="18" charset="-128"/>
                  <a:cs typeface="Times New Roman" panose="02020603050405020304" pitchFamily="18" charset="0"/>
                </a:rPr>
                <a:t>困りごとのある方</a:t>
              </a:r>
              <a:endParaRPr lang="ja-JP" altLang="en-US" sz="1015"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テキスト ボックス 46">
              <a:extLst>
                <a:ext uri="{FF2B5EF4-FFF2-40B4-BE49-F238E27FC236}">
                  <a16:creationId xmlns:a16="http://schemas.microsoft.com/office/drawing/2014/main" id="{A9680936-737A-3B5F-0314-B62DBB899A99}"/>
                </a:ext>
              </a:extLst>
            </p:cNvPr>
            <p:cNvSpPr txBox="1"/>
            <p:nvPr/>
          </p:nvSpPr>
          <p:spPr>
            <a:xfrm>
              <a:off x="2670332" y="6440103"/>
              <a:ext cx="1551174" cy="60954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1350"/>
                </a:lnSpc>
              </a:pPr>
              <a:endParaRPr lang="en-US" altLang="ja-JP" sz="9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ctr">
                <a:lnSpc>
                  <a:spcPts val="1350"/>
                </a:lnSpc>
              </a:pPr>
              <a:r>
                <a:rPr lang="en-US" altLang="ja-JP" sz="738"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738" kern="100" dirty="0">
                  <a:latin typeface="游明朝" panose="02020400000000000000" pitchFamily="18" charset="-128"/>
                  <a:ea typeface="UD デジタル 教科書体 NK-R" panose="02020400000000000000" pitchFamily="18" charset="-128"/>
                  <a:cs typeface="Times New Roman" panose="02020603050405020304" pitchFamily="18" charset="0"/>
                </a:rPr>
                <a:t>つなぐステッカー</a:t>
              </a:r>
              <a:r>
                <a:rPr lang="en-US" altLang="ja-JP" sz="738"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endParaRPr lang="ja-JP" altLang="en-US" sz="738" kern="100" dirty="0">
                <a:latin typeface="游明朝" panose="02020400000000000000" pitchFamily="18" charset="-128"/>
                <a:ea typeface="游明朝" panose="02020400000000000000" pitchFamily="18" charset="-128"/>
                <a:cs typeface="Times New Roman" panose="02020603050405020304" pitchFamily="18" charset="0"/>
              </a:endParaRPr>
            </a:p>
            <a:p>
              <a:pPr>
                <a:lnSpc>
                  <a:spcPts val="1350"/>
                </a:lnSpc>
              </a:pPr>
              <a:r>
                <a:rPr lang="ja-JP" altLang="en-US" sz="75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en-US" altLang="ja-JP" sz="75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ts val="1350"/>
                </a:lnSpc>
              </a:pPr>
              <a:r>
                <a:rPr lang="ja-JP" altLang="en-US" sz="646" kern="100" dirty="0">
                  <a:latin typeface="游明朝" panose="02020400000000000000" pitchFamily="18" charset="-128"/>
                  <a:ea typeface="UD デジタル 教科書体 NK-R" panose="02020400000000000000" pitchFamily="18" charset="-128"/>
                  <a:cs typeface="Times New Roman" panose="02020603050405020304" pitchFamily="18" charset="0"/>
                </a:rPr>
                <a:t>きょうりょくふくししせつ</a:t>
              </a:r>
              <a:endParaRPr lang="en-US" altLang="ja-JP" sz="646"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ctr">
                <a:lnSpc>
                  <a:spcPts val="1350"/>
                </a:lnSpc>
              </a:pPr>
              <a:r>
                <a:rPr lang="ja-JP" altLang="en-US" sz="1015" kern="100" dirty="0">
                  <a:latin typeface="游明朝" panose="02020400000000000000" pitchFamily="18" charset="-128"/>
                  <a:ea typeface="UD デジタル 教科書体 NK-R" panose="02020400000000000000" pitchFamily="18" charset="-128"/>
                  <a:cs typeface="Times New Roman" panose="02020603050405020304" pitchFamily="18" charset="0"/>
                </a:rPr>
                <a:t>協力福祉施設</a:t>
              </a:r>
              <a:endParaRPr lang="ja-JP" altLang="en-US" sz="1015"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楕円 24">
              <a:extLst>
                <a:ext uri="{FF2B5EF4-FFF2-40B4-BE49-F238E27FC236}">
                  <a16:creationId xmlns:a16="http://schemas.microsoft.com/office/drawing/2014/main" id="{CE7AB9F8-7056-53D0-3BBC-2E5E5FB9C016}"/>
                </a:ext>
              </a:extLst>
            </p:cNvPr>
            <p:cNvSpPr/>
            <p:nvPr/>
          </p:nvSpPr>
          <p:spPr>
            <a:xfrm>
              <a:off x="4592833" y="6522640"/>
              <a:ext cx="1629287" cy="651107"/>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sp>
          <p:nvSpPr>
            <p:cNvPr id="26" name="テキスト ボックス 47">
              <a:extLst>
                <a:ext uri="{FF2B5EF4-FFF2-40B4-BE49-F238E27FC236}">
                  <a16:creationId xmlns:a16="http://schemas.microsoft.com/office/drawing/2014/main" id="{17B2A5F9-3043-0DF9-800D-5FF608CA48C8}"/>
                </a:ext>
              </a:extLst>
            </p:cNvPr>
            <p:cNvSpPr txBox="1"/>
            <p:nvPr/>
          </p:nvSpPr>
          <p:spPr>
            <a:xfrm>
              <a:off x="4576380" y="6737498"/>
              <a:ext cx="1754627" cy="24489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ja-JP" altLang="en-US" sz="601" kern="100" dirty="0">
                  <a:latin typeface="Segoe UI Emoji" panose="020B0502040204020203" pitchFamily="34" charset="0"/>
                  <a:ea typeface="UD デジタル 教科書体 NK-R" panose="02020400000000000000" pitchFamily="18" charset="-128"/>
                  <a:cs typeface="Segoe UI Emoji" panose="020B0502040204020203" pitchFamily="34" charset="0"/>
                </a:rPr>
                <a:t>　てきせつ　　　　 しえんきかん</a:t>
              </a:r>
              <a:endParaRPr lang="en-US" altLang="ja-JP" sz="601" kern="100" dirty="0">
                <a:latin typeface="Segoe UI Emoji" panose="020B0502040204020203" pitchFamily="34" charset="0"/>
                <a:ea typeface="UD デジタル 教科書体 NK-R" panose="02020400000000000000" pitchFamily="18" charset="-128"/>
                <a:cs typeface="Segoe UI Emoji" panose="020B0502040204020203" pitchFamily="34" charset="0"/>
              </a:endParaRPr>
            </a:p>
            <a:p>
              <a:pPr algn="ctr"/>
              <a:r>
                <a:rPr lang="ja-JP" altLang="en-US" sz="1015" kern="100" dirty="0">
                  <a:latin typeface="Segoe UI Emoji" panose="020B0502040204020203" pitchFamily="34" charset="0"/>
                  <a:ea typeface="UD デジタル 教科書体 NK-R" panose="02020400000000000000" pitchFamily="18" charset="-128"/>
                  <a:cs typeface="Segoe UI Emoji" panose="020B0502040204020203" pitchFamily="34" charset="0"/>
                </a:rPr>
                <a:t>適切な支援機関</a:t>
              </a:r>
              <a:endParaRPr lang="ja-JP" altLang="en-US" sz="1015" kern="100" dirty="0">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7" name="テキスト ボックス 26">
            <a:extLst>
              <a:ext uri="{FF2B5EF4-FFF2-40B4-BE49-F238E27FC236}">
                <a16:creationId xmlns:a16="http://schemas.microsoft.com/office/drawing/2014/main" id="{A430A159-C9B4-F927-2465-F38164682FAE}"/>
              </a:ext>
            </a:extLst>
          </p:cNvPr>
          <p:cNvSpPr txBox="1"/>
          <p:nvPr/>
        </p:nvSpPr>
        <p:spPr>
          <a:xfrm>
            <a:off x="4796606" y="5091350"/>
            <a:ext cx="3042790" cy="461921"/>
          </a:xfrm>
          <a:prstGeom prst="rect">
            <a:avLst/>
          </a:prstGeom>
          <a:noFill/>
        </p:spPr>
        <p:txBody>
          <a:bodyPr wrap="square" rtlCol="0">
            <a:spAutoFit/>
          </a:bodyPr>
          <a:lstStyle/>
          <a:p>
            <a:r>
              <a:rPr lang="ja-JP" altLang="en-US" sz="601" dirty="0">
                <a:latin typeface="HGP創英角ﾎﾟｯﾌﾟ体" panose="040B0A00000000000000" pitchFamily="50" charset="-128"/>
                <a:ea typeface="HGP創英角ﾎﾟｯﾌﾟ体" panose="040B0A00000000000000" pitchFamily="50" charset="-128"/>
              </a:rPr>
              <a:t>　　　　</a:t>
            </a:r>
            <a:endParaRPr lang="en-US" altLang="ja-JP" sz="601" dirty="0">
              <a:latin typeface="HGP創英角ﾎﾟｯﾌﾟ体" panose="040B0A00000000000000" pitchFamily="50" charset="-128"/>
              <a:ea typeface="HGP創英角ﾎﾟｯﾌﾟ体" panose="040B0A00000000000000" pitchFamily="50" charset="-128"/>
            </a:endParaRPr>
          </a:p>
          <a:p>
            <a:r>
              <a:rPr lang="ja-JP" altLang="en-US" sz="601" dirty="0">
                <a:latin typeface="HGP創英角ﾎﾟｯﾌﾟ体" panose="040B0A00000000000000" pitchFamily="50" charset="-128"/>
                <a:ea typeface="HGP創英角ﾎﾟｯﾌﾟ体" panose="040B0A00000000000000" pitchFamily="50" charset="-128"/>
              </a:rPr>
              <a:t>　　　　　　　　　　　　　　　　        　は　　　　　　　　　　　　　しせつ</a:t>
            </a:r>
            <a:endParaRPr lang="en-US" altLang="ja-JP" sz="601" dirty="0">
              <a:latin typeface="HGP創英角ﾎﾟｯﾌﾟ体" panose="040B0A00000000000000" pitchFamily="50" charset="-128"/>
              <a:ea typeface="HGP創英角ﾎﾟｯﾌﾟ体" panose="040B0A00000000000000" pitchFamily="50" charset="-128"/>
            </a:endParaRPr>
          </a:p>
          <a:p>
            <a:r>
              <a:rPr lang="ja-JP" altLang="en-US" sz="1200" dirty="0">
                <a:latin typeface="HGP創英角ﾎﾟｯﾌﾟ体" panose="040B0A00000000000000" pitchFamily="50" charset="-128"/>
                <a:ea typeface="HGP創英角ﾎﾟｯﾌﾟ体" panose="040B0A00000000000000" pitchFamily="50" charset="-128"/>
              </a:rPr>
              <a:t>このステッカーの貼ってある施設へどうぞ！</a:t>
            </a:r>
          </a:p>
        </p:txBody>
      </p:sp>
      <p:pic>
        <p:nvPicPr>
          <p:cNvPr id="10" name="図 9">
            <a:extLst>
              <a:ext uri="{FF2B5EF4-FFF2-40B4-BE49-F238E27FC236}">
                <a16:creationId xmlns:a16="http://schemas.microsoft.com/office/drawing/2014/main" id="{BFB3B452-1991-C67B-A439-C459A3FBAC2E}"/>
              </a:ext>
            </a:extLst>
          </p:cNvPr>
          <p:cNvPicPr>
            <a:picLocks noChangeAspect="1"/>
          </p:cNvPicPr>
          <p:nvPr/>
        </p:nvPicPr>
        <p:blipFill>
          <a:blip r:embed="rId6">
            <a:clrChange>
              <a:clrFrom>
                <a:srgbClr val="96F7EA"/>
              </a:clrFrom>
              <a:clrTo>
                <a:srgbClr val="96F7EA">
                  <a:alpha val="0"/>
                </a:srgbClr>
              </a:clrTo>
            </a:clrChange>
            <a:extLst>
              <a:ext uri="{BEBA8EAE-BF5A-486C-A8C5-ECC9F3942E4B}">
                <a14:imgProps xmlns:a14="http://schemas.microsoft.com/office/drawing/2010/main">
                  <a14:imgLayer r:embed="rId7">
                    <a14:imgEffect>
                      <a14:backgroundRemoval t="7813" b="93750" l="6667" r="90000">
                        <a14:foregroundMark x1="10556" y1="50521" x2="10556" y2="50521"/>
                        <a14:foregroundMark x1="7222" y1="25521" x2="7222" y2="25521"/>
                        <a14:foregroundMark x1="48333" y1="11979" x2="48333" y2="11979"/>
                        <a14:foregroundMark x1="34444" y1="8333" x2="34444" y2="8333"/>
                        <a14:foregroundMark x1="47778" y1="90104" x2="47778" y2="90104"/>
                        <a14:foregroundMark x1="47222" y1="93750" x2="47222" y2="93750"/>
                      </a14:backgroundRemoval>
                    </a14:imgEffect>
                  </a14:imgLayer>
                </a14:imgProps>
              </a:ext>
            </a:extLst>
          </a:blip>
          <a:stretch>
            <a:fillRect/>
          </a:stretch>
        </p:blipFill>
        <p:spPr>
          <a:xfrm rot="5400000">
            <a:off x="802651" y="1399995"/>
            <a:ext cx="583470" cy="622368"/>
          </a:xfrm>
          <a:prstGeom prst="rect">
            <a:avLst/>
          </a:prstGeom>
        </p:spPr>
      </p:pic>
      <p:pic>
        <p:nvPicPr>
          <p:cNvPr id="28" name="図 27">
            <a:extLst>
              <a:ext uri="{FF2B5EF4-FFF2-40B4-BE49-F238E27FC236}">
                <a16:creationId xmlns:a16="http://schemas.microsoft.com/office/drawing/2014/main" id="{AF3B35A9-FCD2-B864-E619-EA513A64C7FF}"/>
              </a:ext>
            </a:extLst>
          </p:cNvPr>
          <p:cNvPicPr>
            <a:picLocks noChangeAspect="1"/>
          </p:cNvPicPr>
          <p:nvPr/>
        </p:nvPicPr>
        <p:blipFill>
          <a:blip r:embed="rId8">
            <a:extLst>
              <a:ext uri="{BEBA8EAE-BF5A-486C-A8C5-ECC9F3942E4B}">
                <a14:imgProps xmlns:a14="http://schemas.microsoft.com/office/drawing/2010/main">
                  <a14:imgLayer r:embed="rId7">
                    <a14:imgEffect>
                      <a14:backgroundRemoval t="7813" b="93229" l="5556" r="90000">
                        <a14:foregroundMark x1="50556" y1="19792" x2="50556" y2="19792"/>
                        <a14:foregroundMark x1="35000" y1="8333" x2="35000" y2="8333"/>
                        <a14:foregroundMark x1="6111" y1="34375" x2="6111" y2="34375"/>
                        <a14:foregroundMark x1="11111" y1="46354" x2="11111" y2="46354"/>
                        <a14:foregroundMark x1="47778" y1="93229" x2="47778" y2="93229"/>
                      </a14:backgroundRemoval>
                    </a14:imgEffect>
                  </a14:imgLayer>
                </a14:imgProps>
              </a:ext>
            </a:extLst>
          </a:blip>
          <a:stretch>
            <a:fillRect/>
          </a:stretch>
        </p:blipFill>
        <p:spPr>
          <a:xfrm rot="16200000">
            <a:off x="3234085" y="777470"/>
            <a:ext cx="575189" cy="613534"/>
          </a:xfrm>
          <a:prstGeom prst="rect">
            <a:avLst/>
          </a:prstGeom>
        </p:spPr>
      </p:pic>
      <p:sp>
        <p:nvSpPr>
          <p:cNvPr id="29" name="矢印: 上 28">
            <a:extLst>
              <a:ext uri="{FF2B5EF4-FFF2-40B4-BE49-F238E27FC236}">
                <a16:creationId xmlns:a16="http://schemas.microsoft.com/office/drawing/2014/main" id="{81E4E982-CD6D-B9A0-C00A-09A5AECCCF73}"/>
              </a:ext>
            </a:extLst>
          </p:cNvPr>
          <p:cNvSpPr/>
          <p:nvPr/>
        </p:nvSpPr>
        <p:spPr>
          <a:xfrm>
            <a:off x="5199400" y="4939545"/>
            <a:ext cx="211665" cy="235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矢印: 上 29">
            <a:extLst>
              <a:ext uri="{FF2B5EF4-FFF2-40B4-BE49-F238E27FC236}">
                <a16:creationId xmlns:a16="http://schemas.microsoft.com/office/drawing/2014/main" id="{D2B44C56-B1C6-8AB1-00E3-6E885C5685C1}"/>
              </a:ext>
            </a:extLst>
          </p:cNvPr>
          <p:cNvSpPr/>
          <p:nvPr/>
        </p:nvSpPr>
        <p:spPr>
          <a:xfrm>
            <a:off x="6075982" y="4934065"/>
            <a:ext cx="211665" cy="235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矢印: 上 30">
            <a:extLst>
              <a:ext uri="{FF2B5EF4-FFF2-40B4-BE49-F238E27FC236}">
                <a16:creationId xmlns:a16="http://schemas.microsoft.com/office/drawing/2014/main" id="{AE2956B1-2ADB-5B8C-06D7-B659614FA357}"/>
              </a:ext>
            </a:extLst>
          </p:cNvPr>
          <p:cNvSpPr/>
          <p:nvPr/>
        </p:nvSpPr>
        <p:spPr>
          <a:xfrm>
            <a:off x="6958530" y="4934065"/>
            <a:ext cx="211665" cy="235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図 10">
            <a:extLst>
              <a:ext uri="{FF2B5EF4-FFF2-40B4-BE49-F238E27FC236}">
                <a16:creationId xmlns:a16="http://schemas.microsoft.com/office/drawing/2014/main" id="{F83DE732-9AD5-68A5-A1E9-CADB419D7816}"/>
              </a:ext>
            </a:extLst>
          </p:cNvPr>
          <p:cNvPicPr>
            <a:picLocks noChangeAspect="1"/>
          </p:cNvPicPr>
          <p:nvPr/>
        </p:nvPicPr>
        <p:blipFill>
          <a:blip r:embed="rId9"/>
          <a:stretch>
            <a:fillRect/>
          </a:stretch>
        </p:blipFill>
        <p:spPr>
          <a:xfrm>
            <a:off x="7637155" y="1286502"/>
            <a:ext cx="1133178" cy="716412"/>
          </a:xfrm>
          <a:prstGeom prst="rect">
            <a:avLst/>
          </a:prstGeom>
        </p:spPr>
      </p:pic>
      <p:pic>
        <p:nvPicPr>
          <p:cNvPr id="5" name="図 4">
            <a:extLst>
              <a:ext uri="{FF2B5EF4-FFF2-40B4-BE49-F238E27FC236}">
                <a16:creationId xmlns:a16="http://schemas.microsoft.com/office/drawing/2014/main" id="{2A9BB772-FE33-1ACB-D656-6329F0C9CC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9081" y="4357150"/>
            <a:ext cx="986651" cy="986651"/>
          </a:xfrm>
          <a:prstGeom prst="rect">
            <a:avLst/>
          </a:prstGeom>
        </p:spPr>
      </p:pic>
      <p:sp>
        <p:nvSpPr>
          <p:cNvPr id="4" name="テキスト ボックス 3">
            <a:extLst>
              <a:ext uri="{FF2B5EF4-FFF2-40B4-BE49-F238E27FC236}">
                <a16:creationId xmlns:a16="http://schemas.microsoft.com/office/drawing/2014/main" id="{B7CE4D99-AFAD-6A52-E992-57E40D1F875A}"/>
              </a:ext>
            </a:extLst>
          </p:cNvPr>
          <p:cNvSpPr txBox="1"/>
          <p:nvPr/>
        </p:nvSpPr>
        <p:spPr>
          <a:xfrm>
            <a:off x="596947" y="4775235"/>
            <a:ext cx="3132753" cy="1214179"/>
          </a:xfrm>
          <a:prstGeom prst="rect">
            <a:avLst/>
          </a:prstGeom>
          <a:noFill/>
        </p:spPr>
        <p:txBody>
          <a:bodyPr wrap="square" rtlCol="0">
            <a:spAutoFit/>
          </a:bodyPr>
          <a:lstStyle/>
          <a:p>
            <a:r>
              <a:rPr lang="ja-JP" altLang="en-US" sz="554" dirty="0"/>
              <a:t>れい　　　しょうがい　　　　　こ　　　　　びょういん　　つ</a:t>
            </a:r>
            <a:endParaRPr lang="en-US" altLang="ja-JP" sz="554" dirty="0"/>
          </a:p>
          <a:p>
            <a:r>
              <a:rPr lang="ja-JP" altLang="en-US" sz="1015" dirty="0"/>
              <a:t>例）＊障害のある子どもを病院に連れて</a:t>
            </a:r>
            <a:endParaRPr lang="en-US" altLang="ja-JP" sz="1015" dirty="0"/>
          </a:p>
          <a:p>
            <a:endParaRPr lang="en-US" altLang="ja-JP" sz="1015" dirty="0"/>
          </a:p>
          <a:p>
            <a:r>
              <a:rPr lang="ja-JP" altLang="en-US" sz="1015" dirty="0"/>
              <a:t>　　　いきたいんだけど、どこがいいのかな？</a:t>
            </a:r>
            <a:endParaRPr lang="en-US" altLang="ja-JP" sz="1015" dirty="0"/>
          </a:p>
          <a:p>
            <a:r>
              <a:rPr lang="ja-JP" altLang="en-US" sz="1015"/>
              <a:t>　　</a:t>
            </a:r>
            <a:r>
              <a:rPr lang="ja-JP" altLang="en-US" sz="646"/>
              <a:t>しょうがい　おも　　　　　　　　　　　　　　べんり</a:t>
            </a:r>
            <a:endParaRPr lang="en-US" altLang="ja-JP" sz="646" dirty="0"/>
          </a:p>
          <a:p>
            <a:r>
              <a:rPr lang="ja-JP" altLang="en-US" sz="1015" dirty="0"/>
              <a:t>　　＊障害が重くなってきたので、便利な</a:t>
            </a:r>
            <a:endParaRPr lang="en-US" altLang="ja-JP" sz="1015" dirty="0"/>
          </a:p>
          <a:p>
            <a:r>
              <a:rPr lang="ja-JP" altLang="en-US" sz="646" dirty="0"/>
              <a:t>　　　　　　　　　　　ひ　　　こ</a:t>
            </a:r>
            <a:endParaRPr lang="en-US" altLang="ja-JP" sz="646" dirty="0"/>
          </a:p>
          <a:p>
            <a:r>
              <a:rPr lang="ja-JP" altLang="en-US" sz="1015" dirty="0"/>
              <a:t>　　　ところに引っ越しをしたいんだけど・・・</a:t>
            </a:r>
          </a:p>
        </p:txBody>
      </p:sp>
      <p:sp>
        <p:nvSpPr>
          <p:cNvPr id="6" name="テキスト ボックス 5">
            <a:extLst>
              <a:ext uri="{FF2B5EF4-FFF2-40B4-BE49-F238E27FC236}">
                <a16:creationId xmlns:a16="http://schemas.microsoft.com/office/drawing/2014/main" id="{6E001799-EAAC-D39D-3439-46C738EB1B5B}"/>
              </a:ext>
            </a:extLst>
          </p:cNvPr>
          <p:cNvSpPr txBox="1"/>
          <p:nvPr/>
        </p:nvSpPr>
        <p:spPr>
          <a:xfrm>
            <a:off x="7865416" y="4068634"/>
            <a:ext cx="1269357" cy="276999"/>
          </a:xfrm>
          <a:prstGeom prst="rect">
            <a:avLst/>
          </a:prstGeom>
          <a:noFill/>
        </p:spPr>
        <p:txBody>
          <a:bodyPr wrap="square" rtlCol="0">
            <a:spAutoFit/>
          </a:bodyPr>
          <a:lstStyle/>
          <a:p>
            <a:r>
              <a:rPr lang="ja-JP" altLang="en-US" sz="462" dirty="0">
                <a:latin typeface="HGPｺﾞｼｯｸE" panose="020B0900000000000000" pitchFamily="50" charset="-128"/>
                <a:ea typeface="HGPｺﾞｼｯｸE" panose="020B0900000000000000" pitchFamily="50" charset="-128"/>
              </a:rPr>
              <a:t>　　ちか　　　　　きょうりょくふくししせつ</a:t>
            </a:r>
            <a:endParaRPr lang="en-US" altLang="ja-JP" sz="462" dirty="0">
              <a:latin typeface="HGPｺﾞｼｯｸE" panose="020B0900000000000000" pitchFamily="50" charset="-128"/>
              <a:ea typeface="HGPｺﾞｼｯｸE" panose="020B0900000000000000" pitchFamily="50" charset="-128"/>
            </a:endParaRPr>
          </a:p>
          <a:p>
            <a:r>
              <a:rPr lang="ja-JP" altLang="en-US" sz="738" dirty="0">
                <a:latin typeface="HGPｺﾞｼｯｸE" panose="020B0900000000000000" pitchFamily="50" charset="-128"/>
                <a:ea typeface="HGPｺﾞｼｯｸE" panose="020B0900000000000000" pitchFamily="50" charset="-128"/>
              </a:rPr>
              <a:t>お近くの協力福祉施設</a:t>
            </a:r>
          </a:p>
        </p:txBody>
      </p:sp>
      <p:sp>
        <p:nvSpPr>
          <p:cNvPr id="33" name="テキスト ボックス 32">
            <a:extLst>
              <a:ext uri="{FF2B5EF4-FFF2-40B4-BE49-F238E27FC236}">
                <a16:creationId xmlns:a16="http://schemas.microsoft.com/office/drawing/2014/main" id="{92D39DA4-53C3-1878-7679-CC5379F6CC07}"/>
              </a:ext>
            </a:extLst>
          </p:cNvPr>
          <p:cNvSpPr txBox="1"/>
          <p:nvPr/>
        </p:nvSpPr>
        <p:spPr>
          <a:xfrm>
            <a:off x="7804951" y="5241068"/>
            <a:ext cx="1214912" cy="390556"/>
          </a:xfrm>
          <a:prstGeom prst="rect">
            <a:avLst/>
          </a:prstGeom>
          <a:noFill/>
        </p:spPr>
        <p:txBody>
          <a:bodyPr wrap="square" rtlCol="0">
            <a:spAutoFit/>
          </a:bodyPr>
          <a:lstStyle/>
          <a:p>
            <a:r>
              <a:rPr lang="ja-JP" altLang="en-US" sz="462" dirty="0"/>
              <a:t>　　　　やまとこおりやまし</a:t>
            </a:r>
            <a:endParaRPr lang="en-US" altLang="ja-JP" sz="462" dirty="0"/>
          </a:p>
          <a:p>
            <a:r>
              <a:rPr lang="en-US" altLang="ja-JP" sz="738" dirty="0"/>
              <a:t>『</a:t>
            </a:r>
            <a:r>
              <a:rPr lang="ja-JP" altLang="en-US" sz="738" dirty="0"/>
              <a:t>つなぐ大和郡山市</a:t>
            </a:r>
            <a:r>
              <a:rPr lang="en-US" altLang="ja-JP" sz="738" dirty="0"/>
              <a:t>』</a:t>
            </a:r>
          </a:p>
          <a:p>
            <a:r>
              <a:rPr lang="ja-JP" altLang="en-US" sz="738" dirty="0"/>
              <a:t>　　　　　　　　で検索</a:t>
            </a:r>
          </a:p>
        </p:txBody>
      </p:sp>
      <p:sp>
        <p:nvSpPr>
          <p:cNvPr id="32" name="テキスト ボックス 31">
            <a:extLst>
              <a:ext uri="{FF2B5EF4-FFF2-40B4-BE49-F238E27FC236}">
                <a16:creationId xmlns:a16="http://schemas.microsoft.com/office/drawing/2014/main" id="{78D05C8A-74BF-2848-C4FB-42B1352F2F44}"/>
              </a:ext>
            </a:extLst>
          </p:cNvPr>
          <p:cNvSpPr txBox="1"/>
          <p:nvPr/>
        </p:nvSpPr>
        <p:spPr>
          <a:xfrm>
            <a:off x="7902339" y="6135754"/>
            <a:ext cx="1252380" cy="220188"/>
          </a:xfrm>
          <a:prstGeom prst="rect">
            <a:avLst/>
          </a:prstGeom>
          <a:noFill/>
        </p:spPr>
        <p:txBody>
          <a:bodyPr wrap="square" rtlCol="0">
            <a:spAutoFit/>
          </a:bodyPr>
          <a:lstStyle/>
          <a:p>
            <a:r>
              <a:rPr lang="en-US" altLang="ja-JP" sz="831" dirty="0"/>
              <a:t>2024</a:t>
            </a:r>
            <a:r>
              <a:rPr lang="ja-JP" altLang="en-US" sz="831" dirty="0"/>
              <a:t>年</a:t>
            </a:r>
            <a:r>
              <a:rPr lang="en-US" altLang="ja-JP" sz="831" dirty="0"/>
              <a:t>2</a:t>
            </a:r>
            <a:r>
              <a:rPr lang="ja-JP" altLang="en-US" sz="831" dirty="0"/>
              <a:t>月</a:t>
            </a:r>
            <a:r>
              <a:rPr lang="en-US" altLang="ja-JP" sz="831" dirty="0"/>
              <a:t>1</a:t>
            </a:r>
            <a:r>
              <a:rPr lang="ja-JP" altLang="en-US" sz="831" dirty="0"/>
              <a:t>日発行</a:t>
            </a:r>
          </a:p>
        </p:txBody>
      </p:sp>
      <p:sp>
        <p:nvSpPr>
          <p:cNvPr id="7" name="正方形/長方形 6"/>
          <p:cNvSpPr/>
          <p:nvPr/>
        </p:nvSpPr>
        <p:spPr>
          <a:xfrm>
            <a:off x="4026945" y="5631625"/>
            <a:ext cx="3418039" cy="1509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bg1"/>
                </a:solidFill>
              </a:rPr>
              <a:t>【R5</a:t>
            </a:r>
            <a:r>
              <a:rPr lang="ja-JP" altLang="en-US" sz="3200" dirty="0" smtClean="0">
                <a:solidFill>
                  <a:schemeClr val="bg1"/>
                </a:solidFill>
              </a:rPr>
              <a:t>年度チラシ</a:t>
            </a:r>
            <a:r>
              <a:rPr lang="en-US" altLang="ja-JP" sz="3200" dirty="0" smtClean="0">
                <a:solidFill>
                  <a:schemeClr val="bg1"/>
                </a:solidFill>
              </a:rPr>
              <a:t>】</a:t>
            </a:r>
            <a:endParaRPr kumimoji="1" lang="ja-JP" altLang="en-US" sz="3200" dirty="0">
              <a:solidFill>
                <a:schemeClr val="bg1"/>
              </a:solidFill>
            </a:endParaRPr>
          </a:p>
        </p:txBody>
      </p:sp>
    </p:spTree>
    <p:extLst>
      <p:ext uri="{BB962C8B-B14F-4D97-AF65-F5344CB8AC3E}">
        <p14:creationId xmlns:p14="http://schemas.microsoft.com/office/powerpoint/2010/main" val="266049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波線 22">
            <a:extLst>
              <a:ext uri="{FF2B5EF4-FFF2-40B4-BE49-F238E27FC236}">
                <a16:creationId xmlns:a16="http://schemas.microsoft.com/office/drawing/2014/main" id="{334FAE58-853C-8A51-4FA2-BCF748ABED69}"/>
              </a:ext>
            </a:extLst>
          </p:cNvPr>
          <p:cNvSpPr/>
          <p:nvPr/>
        </p:nvSpPr>
        <p:spPr>
          <a:xfrm>
            <a:off x="324084" y="1849434"/>
            <a:ext cx="498476" cy="283145"/>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波線 16">
            <a:extLst>
              <a:ext uri="{FF2B5EF4-FFF2-40B4-BE49-F238E27FC236}">
                <a16:creationId xmlns:a16="http://schemas.microsoft.com/office/drawing/2014/main" id="{645D8DDD-A27A-7EE4-8054-EB10B6AD7525}"/>
              </a:ext>
            </a:extLst>
          </p:cNvPr>
          <p:cNvSpPr/>
          <p:nvPr/>
        </p:nvSpPr>
        <p:spPr>
          <a:xfrm>
            <a:off x="316170" y="1204060"/>
            <a:ext cx="520700"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テキスト ボックス 17">
            <a:extLst>
              <a:ext uri="{FF2B5EF4-FFF2-40B4-BE49-F238E27FC236}">
                <a16:creationId xmlns:a16="http://schemas.microsoft.com/office/drawing/2014/main" id="{10392DB3-08AE-34D6-5813-7DAABF649C80}"/>
              </a:ext>
            </a:extLst>
          </p:cNvPr>
          <p:cNvSpPr txBox="1"/>
          <p:nvPr/>
        </p:nvSpPr>
        <p:spPr>
          <a:xfrm>
            <a:off x="405937" y="1242242"/>
            <a:ext cx="431801" cy="299826"/>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泉原町</a:t>
            </a:r>
          </a:p>
        </p:txBody>
      </p:sp>
      <p:sp>
        <p:nvSpPr>
          <p:cNvPr id="19" name="波線 18">
            <a:extLst>
              <a:ext uri="{FF2B5EF4-FFF2-40B4-BE49-F238E27FC236}">
                <a16:creationId xmlns:a16="http://schemas.microsoft.com/office/drawing/2014/main" id="{F246609C-9D18-0895-63D7-8F0885DC456E}"/>
              </a:ext>
            </a:extLst>
          </p:cNvPr>
          <p:cNvSpPr/>
          <p:nvPr/>
        </p:nvSpPr>
        <p:spPr>
          <a:xfrm>
            <a:off x="315246" y="1506263"/>
            <a:ext cx="520700"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テキスト ボックス 19">
            <a:extLst>
              <a:ext uri="{FF2B5EF4-FFF2-40B4-BE49-F238E27FC236}">
                <a16:creationId xmlns:a16="http://schemas.microsoft.com/office/drawing/2014/main" id="{F76445C3-FFB3-27C8-BD0F-2FEE3D2FE5C2}"/>
              </a:ext>
            </a:extLst>
          </p:cNvPr>
          <p:cNvSpPr txBox="1"/>
          <p:nvPr/>
        </p:nvSpPr>
        <p:spPr>
          <a:xfrm>
            <a:off x="377021" y="1544209"/>
            <a:ext cx="431801" cy="299826"/>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大宮町</a:t>
            </a:r>
          </a:p>
        </p:txBody>
      </p:sp>
      <p:sp>
        <p:nvSpPr>
          <p:cNvPr id="24" name="テキスト ボックス 23">
            <a:extLst>
              <a:ext uri="{FF2B5EF4-FFF2-40B4-BE49-F238E27FC236}">
                <a16:creationId xmlns:a16="http://schemas.microsoft.com/office/drawing/2014/main" id="{779197AE-0FE3-C269-EA58-E2B1A2DF9E6B}"/>
              </a:ext>
            </a:extLst>
          </p:cNvPr>
          <p:cNvSpPr txBox="1"/>
          <p:nvPr/>
        </p:nvSpPr>
        <p:spPr>
          <a:xfrm>
            <a:off x="349484" y="1872018"/>
            <a:ext cx="520700" cy="299826"/>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北郡山町</a:t>
            </a:r>
          </a:p>
        </p:txBody>
      </p:sp>
      <p:graphicFrame>
        <p:nvGraphicFramePr>
          <p:cNvPr id="25" name="表 24">
            <a:extLst>
              <a:ext uri="{FF2B5EF4-FFF2-40B4-BE49-F238E27FC236}">
                <a16:creationId xmlns:a16="http://schemas.microsoft.com/office/drawing/2014/main" id="{BD319388-86EA-FF89-2048-5CC8F6E1D9F2}"/>
              </a:ext>
            </a:extLst>
          </p:cNvPr>
          <p:cNvGraphicFramePr>
            <a:graphicFrameLocks noGrp="1"/>
          </p:cNvGraphicFramePr>
          <p:nvPr>
            <p:extLst/>
          </p:nvPr>
        </p:nvGraphicFramePr>
        <p:xfrm>
          <a:off x="829855" y="1882302"/>
          <a:ext cx="3583400" cy="419005"/>
        </p:xfrm>
        <a:graphic>
          <a:graphicData uri="http://schemas.openxmlformats.org/drawingml/2006/table">
            <a:tbl>
              <a:tblPr/>
              <a:tblGrid>
                <a:gridCol w="1077400">
                  <a:extLst>
                    <a:ext uri="{9D8B030D-6E8A-4147-A177-3AD203B41FA5}">
                      <a16:colId xmlns:a16="http://schemas.microsoft.com/office/drawing/2014/main" val="2569170414"/>
                    </a:ext>
                  </a:extLst>
                </a:gridCol>
                <a:gridCol w="979926">
                  <a:extLst>
                    <a:ext uri="{9D8B030D-6E8A-4147-A177-3AD203B41FA5}">
                      <a16:colId xmlns:a16="http://schemas.microsoft.com/office/drawing/2014/main" val="2826573102"/>
                    </a:ext>
                  </a:extLst>
                </a:gridCol>
                <a:gridCol w="801951">
                  <a:extLst>
                    <a:ext uri="{9D8B030D-6E8A-4147-A177-3AD203B41FA5}">
                      <a16:colId xmlns:a16="http://schemas.microsoft.com/office/drawing/2014/main" val="4152251056"/>
                    </a:ext>
                  </a:extLst>
                </a:gridCol>
                <a:gridCol w="724123">
                  <a:extLst>
                    <a:ext uri="{9D8B030D-6E8A-4147-A177-3AD203B41FA5}">
                      <a16:colId xmlns:a16="http://schemas.microsoft.com/office/drawing/2014/main" val="3727426080"/>
                    </a:ext>
                  </a:extLst>
                </a:gridCol>
              </a:tblGrid>
              <a:tr h="204091">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相談支援事業所いろは</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北郡山町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129-1-107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080-3399-7066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0743-53-3021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481540879"/>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訪問看護ステーションファミリー</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北郡山町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525-10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0743-54-7007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0743-54-7117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2960810"/>
                  </a:ext>
                </a:extLst>
              </a:tr>
            </a:tbl>
          </a:graphicData>
        </a:graphic>
      </p:graphicFrame>
      <p:graphicFrame>
        <p:nvGraphicFramePr>
          <p:cNvPr id="39" name="表 38">
            <a:extLst>
              <a:ext uri="{FF2B5EF4-FFF2-40B4-BE49-F238E27FC236}">
                <a16:creationId xmlns:a16="http://schemas.microsoft.com/office/drawing/2014/main" id="{72069684-7801-85CF-699D-A8DC3A0C0947}"/>
              </a:ext>
            </a:extLst>
          </p:cNvPr>
          <p:cNvGraphicFramePr>
            <a:graphicFrameLocks noGrp="1"/>
          </p:cNvGraphicFramePr>
          <p:nvPr>
            <p:extLst/>
          </p:nvPr>
        </p:nvGraphicFramePr>
        <p:xfrm>
          <a:off x="842301" y="1266331"/>
          <a:ext cx="3586845" cy="150018"/>
        </p:xfrm>
        <a:graphic>
          <a:graphicData uri="http://schemas.openxmlformats.org/drawingml/2006/table">
            <a:tbl>
              <a:tblPr/>
              <a:tblGrid>
                <a:gridCol w="1040606">
                  <a:extLst>
                    <a:ext uri="{9D8B030D-6E8A-4147-A177-3AD203B41FA5}">
                      <a16:colId xmlns:a16="http://schemas.microsoft.com/office/drawing/2014/main" val="456676599"/>
                    </a:ext>
                  </a:extLst>
                </a:gridCol>
                <a:gridCol w="991601">
                  <a:extLst>
                    <a:ext uri="{9D8B030D-6E8A-4147-A177-3AD203B41FA5}">
                      <a16:colId xmlns:a16="http://schemas.microsoft.com/office/drawing/2014/main" val="1954456898"/>
                    </a:ext>
                  </a:extLst>
                </a:gridCol>
                <a:gridCol w="816270">
                  <a:extLst>
                    <a:ext uri="{9D8B030D-6E8A-4147-A177-3AD203B41FA5}">
                      <a16:colId xmlns:a16="http://schemas.microsoft.com/office/drawing/2014/main" val="3064367027"/>
                    </a:ext>
                  </a:extLst>
                </a:gridCol>
                <a:gridCol w="738368">
                  <a:extLst>
                    <a:ext uri="{9D8B030D-6E8A-4147-A177-3AD203B41FA5}">
                      <a16:colId xmlns:a16="http://schemas.microsoft.com/office/drawing/2014/main" val="960699494"/>
                    </a:ext>
                  </a:extLst>
                </a:gridCol>
              </a:tblGrid>
              <a:tr h="150018">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月とおひさま南</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泉原町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6368-1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0743-58-6044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0743-58-6045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82844202"/>
                  </a:ext>
                </a:extLst>
              </a:tr>
            </a:tbl>
          </a:graphicData>
        </a:graphic>
      </p:graphicFrame>
      <p:graphicFrame>
        <p:nvGraphicFramePr>
          <p:cNvPr id="40" name="表 39">
            <a:extLst>
              <a:ext uri="{FF2B5EF4-FFF2-40B4-BE49-F238E27FC236}">
                <a16:creationId xmlns:a16="http://schemas.microsoft.com/office/drawing/2014/main" id="{0D107FB4-B21C-DA7C-F9A8-30B86C61DEBB}"/>
              </a:ext>
            </a:extLst>
          </p:cNvPr>
          <p:cNvGraphicFramePr>
            <a:graphicFrameLocks noGrp="1"/>
          </p:cNvGraphicFramePr>
          <p:nvPr>
            <p:extLst/>
          </p:nvPr>
        </p:nvGraphicFramePr>
        <p:xfrm>
          <a:off x="842301" y="1554081"/>
          <a:ext cx="3572549" cy="214914"/>
        </p:xfrm>
        <a:graphic>
          <a:graphicData uri="http://schemas.openxmlformats.org/drawingml/2006/table">
            <a:tbl>
              <a:tblPr/>
              <a:tblGrid>
                <a:gridCol w="1056837">
                  <a:extLst>
                    <a:ext uri="{9D8B030D-6E8A-4147-A177-3AD203B41FA5}">
                      <a16:colId xmlns:a16="http://schemas.microsoft.com/office/drawing/2014/main" val="1037839867"/>
                    </a:ext>
                  </a:extLst>
                </a:gridCol>
                <a:gridCol w="990884">
                  <a:extLst>
                    <a:ext uri="{9D8B030D-6E8A-4147-A177-3AD203B41FA5}">
                      <a16:colId xmlns:a16="http://schemas.microsoft.com/office/drawing/2014/main" val="3578382253"/>
                    </a:ext>
                  </a:extLst>
                </a:gridCol>
                <a:gridCol w="809644">
                  <a:extLst>
                    <a:ext uri="{9D8B030D-6E8A-4147-A177-3AD203B41FA5}">
                      <a16:colId xmlns:a16="http://schemas.microsoft.com/office/drawing/2014/main" val="884899583"/>
                    </a:ext>
                  </a:extLst>
                </a:gridCol>
                <a:gridCol w="715184">
                  <a:extLst>
                    <a:ext uri="{9D8B030D-6E8A-4147-A177-3AD203B41FA5}">
                      <a16:colId xmlns:a16="http://schemas.microsoft.com/office/drawing/2014/main" val="1491732736"/>
                    </a:ext>
                  </a:extLst>
                </a:gridCol>
              </a:tblGrid>
              <a:tr h="214914">
                <a:tc>
                  <a:txBody>
                    <a:bodyPr/>
                    <a:lstStyle/>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気楽荘</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大宮町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0743-25-6992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0743-25-1183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42082"/>
                  </a:ext>
                </a:extLst>
              </a:tr>
            </a:tbl>
          </a:graphicData>
        </a:graphic>
      </p:graphicFrame>
      <p:sp>
        <p:nvSpPr>
          <p:cNvPr id="41" name="波線 40">
            <a:extLst>
              <a:ext uri="{FF2B5EF4-FFF2-40B4-BE49-F238E27FC236}">
                <a16:creationId xmlns:a16="http://schemas.microsoft.com/office/drawing/2014/main" id="{B0F9C4D6-4117-BD73-8A12-C364C682F008}"/>
              </a:ext>
            </a:extLst>
          </p:cNvPr>
          <p:cNvSpPr/>
          <p:nvPr/>
        </p:nvSpPr>
        <p:spPr>
          <a:xfrm>
            <a:off x="308214" y="2384076"/>
            <a:ext cx="514347"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波線 41">
            <a:extLst>
              <a:ext uri="{FF2B5EF4-FFF2-40B4-BE49-F238E27FC236}">
                <a16:creationId xmlns:a16="http://schemas.microsoft.com/office/drawing/2014/main" id="{8603D172-EA05-BA01-7D1F-B57217066533}"/>
              </a:ext>
            </a:extLst>
          </p:cNvPr>
          <p:cNvSpPr/>
          <p:nvPr/>
        </p:nvSpPr>
        <p:spPr>
          <a:xfrm>
            <a:off x="333912" y="2803803"/>
            <a:ext cx="482606"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波線 42">
            <a:extLst>
              <a:ext uri="{FF2B5EF4-FFF2-40B4-BE49-F238E27FC236}">
                <a16:creationId xmlns:a16="http://schemas.microsoft.com/office/drawing/2014/main" id="{C2C5E05A-204F-67D9-BDC5-01D6B9C87FCC}"/>
              </a:ext>
            </a:extLst>
          </p:cNvPr>
          <p:cNvSpPr/>
          <p:nvPr/>
        </p:nvSpPr>
        <p:spPr>
          <a:xfrm>
            <a:off x="348793" y="3761216"/>
            <a:ext cx="488945"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テキスト ボックス 43">
            <a:extLst>
              <a:ext uri="{FF2B5EF4-FFF2-40B4-BE49-F238E27FC236}">
                <a16:creationId xmlns:a16="http://schemas.microsoft.com/office/drawing/2014/main" id="{57AA7EAD-C6AF-447C-2672-0D1AC0D64965}"/>
              </a:ext>
            </a:extLst>
          </p:cNvPr>
          <p:cNvSpPr txBox="1"/>
          <p:nvPr/>
        </p:nvSpPr>
        <p:spPr>
          <a:xfrm>
            <a:off x="386888" y="2425326"/>
            <a:ext cx="450850"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九条町</a:t>
            </a:r>
          </a:p>
        </p:txBody>
      </p:sp>
      <p:graphicFrame>
        <p:nvGraphicFramePr>
          <p:cNvPr id="45" name="表 44">
            <a:extLst>
              <a:ext uri="{FF2B5EF4-FFF2-40B4-BE49-F238E27FC236}">
                <a16:creationId xmlns:a16="http://schemas.microsoft.com/office/drawing/2014/main" id="{4F7DCAC1-CD37-8130-D232-5FCF37B41F5B}"/>
              </a:ext>
            </a:extLst>
          </p:cNvPr>
          <p:cNvGraphicFramePr>
            <a:graphicFrameLocks noGrp="1"/>
          </p:cNvGraphicFramePr>
          <p:nvPr>
            <p:extLst/>
          </p:nvPr>
        </p:nvGraphicFramePr>
        <p:xfrm>
          <a:off x="829855" y="2416868"/>
          <a:ext cx="3583400" cy="273579"/>
        </p:xfrm>
        <a:graphic>
          <a:graphicData uri="http://schemas.openxmlformats.org/drawingml/2006/table">
            <a:tbl>
              <a:tblPr/>
              <a:tblGrid>
                <a:gridCol w="1052378">
                  <a:extLst>
                    <a:ext uri="{9D8B030D-6E8A-4147-A177-3AD203B41FA5}">
                      <a16:colId xmlns:a16="http://schemas.microsoft.com/office/drawing/2014/main" val="360123153"/>
                    </a:ext>
                  </a:extLst>
                </a:gridCol>
                <a:gridCol w="1018032">
                  <a:extLst>
                    <a:ext uri="{9D8B030D-6E8A-4147-A177-3AD203B41FA5}">
                      <a16:colId xmlns:a16="http://schemas.microsoft.com/office/drawing/2014/main" val="3135778403"/>
                    </a:ext>
                  </a:extLst>
                </a:gridCol>
                <a:gridCol w="760031">
                  <a:extLst>
                    <a:ext uri="{9D8B030D-6E8A-4147-A177-3AD203B41FA5}">
                      <a16:colId xmlns:a16="http://schemas.microsoft.com/office/drawing/2014/main" val="4135769833"/>
                    </a:ext>
                  </a:extLst>
                </a:gridCol>
                <a:gridCol w="752959">
                  <a:extLst>
                    <a:ext uri="{9D8B030D-6E8A-4147-A177-3AD203B41FA5}">
                      <a16:colId xmlns:a16="http://schemas.microsoft.com/office/drawing/2014/main" val="3330028716"/>
                    </a:ext>
                  </a:extLst>
                </a:gridCol>
              </a:tblGrid>
              <a:tr h="273579">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一般社団法人 </a:t>
                      </a:r>
                      <a:r>
                        <a:rPr 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eight </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生活介護事業所　ぴいす</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九条町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237-2</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endPar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薬師寺アーバンライフ</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116</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号</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0743-20-1635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0743-20-0620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86843041"/>
                  </a:ext>
                </a:extLst>
              </a:tr>
            </a:tbl>
          </a:graphicData>
        </a:graphic>
      </p:graphicFrame>
      <p:sp>
        <p:nvSpPr>
          <p:cNvPr id="46" name="テキスト ボックス 45">
            <a:extLst>
              <a:ext uri="{FF2B5EF4-FFF2-40B4-BE49-F238E27FC236}">
                <a16:creationId xmlns:a16="http://schemas.microsoft.com/office/drawing/2014/main" id="{F76AFC3D-D952-1534-7F61-94F45464A3EB}"/>
              </a:ext>
            </a:extLst>
          </p:cNvPr>
          <p:cNvSpPr txBox="1"/>
          <p:nvPr/>
        </p:nvSpPr>
        <p:spPr>
          <a:xfrm>
            <a:off x="406634" y="2851918"/>
            <a:ext cx="463550"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小泉町</a:t>
            </a:r>
          </a:p>
        </p:txBody>
      </p:sp>
      <p:graphicFrame>
        <p:nvGraphicFramePr>
          <p:cNvPr id="47" name="表 46">
            <a:extLst>
              <a:ext uri="{FF2B5EF4-FFF2-40B4-BE49-F238E27FC236}">
                <a16:creationId xmlns:a16="http://schemas.microsoft.com/office/drawing/2014/main" id="{B5653E72-0720-79AB-CF0A-4A5C2E87E25D}"/>
              </a:ext>
            </a:extLst>
          </p:cNvPr>
          <p:cNvGraphicFramePr>
            <a:graphicFrameLocks noGrp="1"/>
          </p:cNvGraphicFramePr>
          <p:nvPr>
            <p:extLst/>
          </p:nvPr>
        </p:nvGraphicFramePr>
        <p:xfrm>
          <a:off x="822561" y="2842456"/>
          <a:ext cx="3580481" cy="859656"/>
        </p:xfrm>
        <a:graphic>
          <a:graphicData uri="http://schemas.openxmlformats.org/drawingml/2006/table">
            <a:tbl>
              <a:tblPr/>
              <a:tblGrid>
                <a:gridCol w="1069284">
                  <a:extLst>
                    <a:ext uri="{9D8B030D-6E8A-4147-A177-3AD203B41FA5}">
                      <a16:colId xmlns:a16="http://schemas.microsoft.com/office/drawing/2014/main" val="1848352260"/>
                    </a:ext>
                  </a:extLst>
                </a:gridCol>
                <a:gridCol w="1006381">
                  <a:extLst>
                    <a:ext uri="{9D8B030D-6E8A-4147-A177-3AD203B41FA5}">
                      <a16:colId xmlns:a16="http://schemas.microsoft.com/office/drawing/2014/main" val="2169334385"/>
                    </a:ext>
                  </a:extLst>
                </a:gridCol>
                <a:gridCol w="793375">
                  <a:extLst>
                    <a:ext uri="{9D8B030D-6E8A-4147-A177-3AD203B41FA5}">
                      <a16:colId xmlns:a16="http://schemas.microsoft.com/office/drawing/2014/main" val="892702782"/>
                    </a:ext>
                  </a:extLst>
                </a:gridCol>
                <a:gridCol w="711441">
                  <a:extLst>
                    <a:ext uri="{9D8B030D-6E8A-4147-A177-3AD203B41FA5}">
                      <a16:colId xmlns:a16="http://schemas.microsoft.com/office/drawing/2014/main" val="3108210432"/>
                    </a:ext>
                  </a:extLst>
                </a:gridCol>
              </a:tblGrid>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ギブアンドテイク・ライフ</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小泉町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2174-4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0743-55-3313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0743-55-3313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6466382"/>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地域活動支援センター</a:t>
                      </a:r>
                      <a:endPar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Com.</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きらめき</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小泉町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246-3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0743-54-1430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0743-54-1430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654484750"/>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地域活動支援センターふらっと</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小泉町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73-1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0743-54-3977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0743-55-7553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442369"/>
                  </a:ext>
                </a:extLst>
              </a:tr>
              <a:tr h="214914">
                <a:tc>
                  <a:txBody>
                    <a:bodyPr/>
                    <a:lstStyle/>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彩食キッチン</a:t>
                      </a:r>
                      <a:r>
                        <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Bon</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小泉町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0743-58-5572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0743-54-0003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564495309"/>
                  </a:ext>
                </a:extLst>
              </a:tr>
            </a:tbl>
          </a:graphicData>
        </a:graphic>
      </p:graphicFrame>
      <p:graphicFrame>
        <p:nvGraphicFramePr>
          <p:cNvPr id="48" name="表 47">
            <a:extLst>
              <a:ext uri="{FF2B5EF4-FFF2-40B4-BE49-F238E27FC236}">
                <a16:creationId xmlns:a16="http://schemas.microsoft.com/office/drawing/2014/main" id="{602C4028-D16E-C9B7-6B26-282EE58C0FA3}"/>
              </a:ext>
            </a:extLst>
          </p:cNvPr>
          <p:cNvGraphicFramePr>
            <a:graphicFrameLocks noGrp="1"/>
          </p:cNvGraphicFramePr>
          <p:nvPr>
            <p:extLst/>
          </p:nvPr>
        </p:nvGraphicFramePr>
        <p:xfrm>
          <a:off x="842301" y="3806358"/>
          <a:ext cx="3567402" cy="533712"/>
        </p:xfrm>
        <a:graphic>
          <a:graphicData uri="http://schemas.openxmlformats.org/drawingml/2006/table">
            <a:tbl>
              <a:tblPr/>
              <a:tblGrid>
                <a:gridCol w="1048722">
                  <a:extLst>
                    <a:ext uri="{9D8B030D-6E8A-4147-A177-3AD203B41FA5}">
                      <a16:colId xmlns:a16="http://schemas.microsoft.com/office/drawing/2014/main" val="1107174855"/>
                    </a:ext>
                  </a:extLst>
                </a:gridCol>
                <a:gridCol w="1014497">
                  <a:extLst>
                    <a:ext uri="{9D8B030D-6E8A-4147-A177-3AD203B41FA5}">
                      <a16:colId xmlns:a16="http://schemas.microsoft.com/office/drawing/2014/main" val="2687800488"/>
                    </a:ext>
                  </a:extLst>
                </a:gridCol>
                <a:gridCol w="810506">
                  <a:extLst>
                    <a:ext uri="{9D8B030D-6E8A-4147-A177-3AD203B41FA5}">
                      <a16:colId xmlns:a16="http://schemas.microsoft.com/office/drawing/2014/main" val="666123889"/>
                    </a:ext>
                  </a:extLst>
                </a:gridCol>
                <a:gridCol w="693677">
                  <a:extLst>
                    <a:ext uri="{9D8B030D-6E8A-4147-A177-3AD203B41FA5}">
                      <a16:colId xmlns:a16="http://schemas.microsoft.com/office/drawing/2014/main" val="4010307961"/>
                    </a:ext>
                  </a:extLst>
                </a:gridCol>
              </a:tblGrid>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ぽぷらサークル</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小林町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420-109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0743-59-2037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0743-59-2037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312598"/>
                  </a:ext>
                </a:extLst>
              </a:tr>
              <a:tr h="318798">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大和郡山市肢体不自由児者</a:t>
                      </a:r>
                      <a:b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父母の会</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小林町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420-109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0743-59-2037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0743-59-2037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878232045"/>
                  </a:ext>
                </a:extLst>
              </a:tr>
            </a:tbl>
          </a:graphicData>
        </a:graphic>
      </p:graphicFrame>
      <p:sp>
        <p:nvSpPr>
          <p:cNvPr id="50" name="テキスト ボックス 49">
            <a:extLst>
              <a:ext uri="{FF2B5EF4-FFF2-40B4-BE49-F238E27FC236}">
                <a16:creationId xmlns:a16="http://schemas.microsoft.com/office/drawing/2014/main" id="{861A495C-2D17-4703-9005-61070735E520}"/>
              </a:ext>
            </a:extLst>
          </p:cNvPr>
          <p:cNvSpPr txBox="1"/>
          <p:nvPr/>
        </p:nvSpPr>
        <p:spPr>
          <a:xfrm>
            <a:off x="418816" y="3806358"/>
            <a:ext cx="476251"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小林町</a:t>
            </a:r>
          </a:p>
        </p:txBody>
      </p:sp>
      <p:graphicFrame>
        <p:nvGraphicFramePr>
          <p:cNvPr id="51" name="表 50">
            <a:extLst>
              <a:ext uri="{FF2B5EF4-FFF2-40B4-BE49-F238E27FC236}">
                <a16:creationId xmlns:a16="http://schemas.microsoft.com/office/drawing/2014/main" id="{45B91454-4F54-2D0C-9F04-FCA1DBBBFD26}"/>
              </a:ext>
            </a:extLst>
          </p:cNvPr>
          <p:cNvGraphicFramePr>
            <a:graphicFrameLocks noGrp="1"/>
          </p:cNvGraphicFramePr>
          <p:nvPr>
            <p:extLst/>
          </p:nvPr>
        </p:nvGraphicFramePr>
        <p:xfrm>
          <a:off x="835946" y="4456615"/>
          <a:ext cx="3580483" cy="859656"/>
        </p:xfrm>
        <a:graphic>
          <a:graphicData uri="http://schemas.openxmlformats.org/drawingml/2006/table">
            <a:tbl>
              <a:tblPr/>
              <a:tblGrid>
                <a:gridCol w="1055077">
                  <a:extLst>
                    <a:ext uri="{9D8B030D-6E8A-4147-A177-3AD203B41FA5}">
                      <a16:colId xmlns:a16="http://schemas.microsoft.com/office/drawing/2014/main" val="1739604740"/>
                    </a:ext>
                  </a:extLst>
                </a:gridCol>
                <a:gridCol w="1014497">
                  <a:extLst>
                    <a:ext uri="{9D8B030D-6E8A-4147-A177-3AD203B41FA5}">
                      <a16:colId xmlns:a16="http://schemas.microsoft.com/office/drawing/2014/main" val="1703754805"/>
                    </a:ext>
                  </a:extLst>
                </a:gridCol>
                <a:gridCol w="825193">
                  <a:extLst>
                    <a:ext uri="{9D8B030D-6E8A-4147-A177-3AD203B41FA5}">
                      <a16:colId xmlns:a16="http://schemas.microsoft.com/office/drawing/2014/main" val="4202815272"/>
                    </a:ext>
                  </a:extLst>
                </a:gridCol>
                <a:gridCol w="685716">
                  <a:extLst>
                    <a:ext uri="{9D8B030D-6E8A-4147-A177-3AD203B41FA5}">
                      <a16:colId xmlns:a16="http://schemas.microsoft.com/office/drawing/2014/main" val="1622560820"/>
                    </a:ext>
                  </a:extLst>
                </a:gridCol>
              </a:tblGrid>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大和郡山市手をつなぐ育成会</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城町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0743-53-9347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0743-53-9347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2184272"/>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ありあり</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城町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1681-120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0743-61-5329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0743-61-5359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643934266"/>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児童発達支援きんぎょ</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城町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1713-79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0743-58-6160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0743-58-6161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162690"/>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にょきにょき</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783-5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0743-20-5016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0743-20-5016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058104980"/>
                  </a:ext>
                </a:extLst>
              </a:tr>
            </a:tbl>
          </a:graphicData>
        </a:graphic>
      </p:graphicFrame>
      <p:sp>
        <p:nvSpPr>
          <p:cNvPr id="52" name="波線 51">
            <a:extLst>
              <a:ext uri="{FF2B5EF4-FFF2-40B4-BE49-F238E27FC236}">
                <a16:creationId xmlns:a16="http://schemas.microsoft.com/office/drawing/2014/main" id="{E083D2BA-05E0-8961-EBBA-F985C7F98D27}"/>
              </a:ext>
            </a:extLst>
          </p:cNvPr>
          <p:cNvSpPr/>
          <p:nvPr/>
        </p:nvSpPr>
        <p:spPr>
          <a:xfrm>
            <a:off x="344506" y="4402421"/>
            <a:ext cx="487370"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波線 52">
            <a:extLst>
              <a:ext uri="{FF2B5EF4-FFF2-40B4-BE49-F238E27FC236}">
                <a16:creationId xmlns:a16="http://schemas.microsoft.com/office/drawing/2014/main" id="{C3614586-1D7E-EF6E-7A5E-1C27B2B69B2C}"/>
              </a:ext>
            </a:extLst>
          </p:cNvPr>
          <p:cNvSpPr/>
          <p:nvPr/>
        </p:nvSpPr>
        <p:spPr>
          <a:xfrm>
            <a:off x="4571064" y="1857933"/>
            <a:ext cx="432684"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波線 53">
            <a:extLst>
              <a:ext uri="{FF2B5EF4-FFF2-40B4-BE49-F238E27FC236}">
                <a16:creationId xmlns:a16="http://schemas.microsoft.com/office/drawing/2014/main" id="{6C5EA420-C82E-6CB0-7CAB-05EED756FF43}"/>
              </a:ext>
            </a:extLst>
          </p:cNvPr>
          <p:cNvSpPr/>
          <p:nvPr/>
        </p:nvSpPr>
        <p:spPr>
          <a:xfrm>
            <a:off x="4579792" y="1216938"/>
            <a:ext cx="415770"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波線 54">
            <a:extLst>
              <a:ext uri="{FF2B5EF4-FFF2-40B4-BE49-F238E27FC236}">
                <a16:creationId xmlns:a16="http://schemas.microsoft.com/office/drawing/2014/main" id="{EE650735-9183-0510-8D2A-531B63195B96}"/>
              </a:ext>
            </a:extLst>
          </p:cNvPr>
          <p:cNvSpPr/>
          <p:nvPr/>
        </p:nvSpPr>
        <p:spPr>
          <a:xfrm>
            <a:off x="4579792" y="3126829"/>
            <a:ext cx="420821"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6" name="波線 55">
            <a:extLst>
              <a:ext uri="{FF2B5EF4-FFF2-40B4-BE49-F238E27FC236}">
                <a16:creationId xmlns:a16="http://schemas.microsoft.com/office/drawing/2014/main" id="{A6D73F70-F17C-ED2C-AA14-5E162EC68F23}"/>
              </a:ext>
            </a:extLst>
          </p:cNvPr>
          <p:cNvSpPr/>
          <p:nvPr/>
        </p:nvSpPr>
        <p:spPr>
          <a:xfrm>
            <a:off x="295364" y="5726906"/>
            <a:ext cx="520700" cy="290910"/>
          </a:xfrm>
          <a:prstGeom prst="wave">
            <a:avLst>
              <a:gd name="adj1" fmla="val 9710"/>
              <a:gd name="adj2" fmla="val 0"/>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波線 56">
            <a:extLst>
              <a:ext uri="{FF2B5EF4-FFF2-40B4-BE49-F238E27FC236}">
                <a16:creationId xmlns:a16="http://schemas.microsoft.com/office/drawing/2014/main" id="{5C04B3CC-57C5-AE2B-3BE9-8C3320F45479}"/>
              </a:ext>
            </a:extLst>
          </p:cNvPr>
          <p:cNvSpPr/>
          <p:nvPr/>
        </p:nvSpPr>
        <p:spPr>
          <a:xfrm>
            <a:off x="329431" y="5357457"/>
            <a:ext cx="498399"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テキスト ボックス 58">
            <a:extLst>
              <a:ext uri="{FF2B5EF4-FFF2-40B4-BE49-F238E27FC236}">
                <a16:creationId xmlns:a16="http://schemas.microsoft.com/office/drawing/2014/main" id="{D1A6BC0A-8B7B-1F0E-9822-BE44D1C87E06}"/>
              </a:ext>
            </a:extLst>
          </p:cNvPr>
          <p:cNvSpPr txBox="1"/>
          <p:nvPr/>
        </p:nvSpPr>
        <p:spPr>
          <a:xfrm>
            <a:off x="455326" y="4459846"/>
            <a:ext cx="403230"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城町</a:t>
            </a:r>
          </a:p>
        </p:txBody>
      </p:sp>
      <p:graphicFrame>
        <p:nvGraphicFramePr>
          <p:cNvPr id="60" name="表 59">
            <a:extLst>
              <a:ext uri="{FF2B5EF4-FFF2-40B4-BE49-F238E27FC236}">
                <a16:creationId xmlns:a16="http://schemas.microsoft.com/office/drawing/2014/main" id="{7262CF38-AB1A-8B76-1A88-021094EAE706}"/>
              </a:ext>
            </a:extLst>
          </p:cNvPr>
          <p:cNvGraphicFramePr>
            <a:graphicFrameLocks noGrp="1"/>
          </p:cNvGraphicFramePr>
          <p:nvPr>
            <p:extLst/>
          </p:nvPr>
        </p:nvGraphicFramePr>
        <p:xfrm>
          <a:off x="831878" y="5410985"/>
          <a:ext cx="3584445" cy="214914"/>
        </p:xfrm>
        <a:graphic>
          <a:graphicData uri="http://schemas.openxmlformats.org/drawingml/2006/table">
            <a:tbl>
              <a:tblPr/>
              <a:tblGrid>
                <a:gridCol w="1051779">
                  <a:extLst>
                    <a:ext uri="{9D8B030D-6E8A-4147-A177-3AD203B41FA5}">
                      <a16:colId xmlns:a16="http://schemas.microsoft.com/office/drawing/2014/main" val="1608704791"/>
                    </a:ext>
                  </a:extLst>
                </a:gridCol>
                <a:gridCol w="1017453">
                  <a:extLst>
                    <a:ext uri="{9D8B030D-6E8A-4147-A177-3AD203B41FA5}">
                      <a16:colId xmlns:a16="http://schemas.microsoft.com/office/drawing/2014/main" val="606826970"/>
                    </a:ext>
                  </a:extLst>
                </a:gridCol>
                <a:gridCol w="836254">
                  <a:extLst>
                    <a:ext uri="{9D8B030D-6E8A-4147-A177-3AD203B41FA5}">
                      <a16:colId xmlns:a16="http://schemas.microsoft.com/office/drawing/2014/main" val="4164844075"/>
                    </a:ext>
                  </a:extLst>
                </a:gridCol>
                <a:gridCol w="678959">
                  <a:extLst>
                    <a:ext uri="{9D8B030D-6E8A-4147-A177-3AD203B41FA5}">
                      <a16:colId xmlns:a16="http://schemas.microsoft.com/office/drawing/2014/main" val="1371885343"/>
                    </a:ext>
                  </a:extLst>
                </a:gridCol>
              </a:tblGrid>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みんなの広場らんまん</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千日町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25-4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0743-53-7822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0743-85-4178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5059716"/>
                  </a:ext>
                </a:extLst>
              </a:tr>
            </a:tbl>
          </a:graphicData>
        </a:graphic>
      </p:graphicFrame>
      <p:sp>
        <p:nvSpPr>
          <p:cNvPr id="61" name="テキスト ボックス 60">
            <a:extLst>
              <a:ext uri="{FF2B5EF4-FFF2-40B4-BE49-F238E27FC236}">
                <a16:creationId xmlns:a16="http://schemas.microsoft.com/office/drawing/2014/main" id="{406312C4-AE68-3057-E510-72A812FC24CA}"/>
              </a:ext>
            </a:extLst>
          </p:cNvPr>
          <p:cNvSpPr txBox="1"/>
          <p:nvPr/>
        </p:nvSpPr>
        <p:spPr>
          <a:xfrm>
            <a:off x="370703" y="5393070"/>
            <a:ext cx="434977" cy="299826"/>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千日町</a:t>
            </a:r>
          </a:p>
        </p:txBody>
      </p:sp>
      <p:graphicFrame>
        <p:nvGraphicFramePr>
          <p:cNvPr id="62" name="表 61">
            <a:extLst>
              <a:ext uri="{FF2B5EF4-FFF2-40B4-BE49-F238E27FC236}">
                <a16:creationId xmlns:a16="http://schemas.microsoft.com/office/drawing/2014/main" id="{36556322-C074-CAA6-6334-C1E998A5962A}"/>
              </a:ext>
            </a:extLst>
          </p:cNvPr>
          <p:cNvGraphicFramePr>
            <a:graphicFrameLocks noGrp="1"/>
          </p:cNvGraphicFramePr>
          <p:nvPr>
            <p:extLst/>
          </p:nvPr>
        </p:nvGraphicFramePr>
        <p:xfrm>
          <a:off x="825735" y="5773705"/>
          <a:ext cx="3577308" cy="473024"/>
        </p:xfrm>
        <a:graphic>
          <a:graphicData uri="http://schemas.openxmlformats.org/drawingml/2006/table">
            <a:tbl>
              <a:tblPr/>
              <a:tblGrid>
                <a:gridCol w="1063193">
                  <a:extLst>
                    <a:ext uri="{9D8B030D-6E8A-4147-A177-3AD203B41FA5}">
                      <a16:colId xmlns:a16="http://schemas.microsoft.com/office/drawing/2014/main" val="1939585012"/>
                    </a:ext>
                  </a:extLst>
                </a:gridCol>
                <a:gridCol w="1014497">
                  <a:extLst>
                    <a:ext uri="{9D8B030D-6E8A-4147-A177-3AD203B41FA5}">
                      <a16:colId xmlns:a16="http://schemas.microsoft.com/office/drawing/2014/main" val="78807124"/>
                    </a:ext>
                  </a:extLst>
                </a:gridCol>
                <a:gridCol w="829924">
                  <a:extLst>
                    <a:ext uri="{9D8B030D-6E8A-4147-A177-3AD203B41FA5}">
                      <a16:colId xmlns:a16="http://schemas.microsoft.com/office/drawing/2014/main" val="1955339949"/>
                    </a:ext>
                  </a:extLst>
                </a:gridCol>
                <a:gridCol w="669694">
                  <a:extLst>
                    <a:ext uri="{9D8B030D-6E8A-4147-A177-3AD203B41FA5}">
                      <a16:colId xmlns:a16="http://schemas.microsoft.com/office/drawing/2014/main" val="1673614880"/>
                    </a:ext>
                  </a:extLst>
                </a:gridCol>
              </a:tblGrid>
              <a:tr h="236512">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旬彩めばえ</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高田町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270-3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070-9027-5116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0743-53-4921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779476305"/>
                  </a:ext>
                </a:extLst>
              </a:tr>
              <a:tr h="236512">
                <a:tc>
                  <a:txBody>
                    <a:bodyPr/>
                    <a:lstStyle/>
                    <a:p>
                      <a:pPr algn="l"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acc</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相談支援センター　　　　</a:t>
                      </a:r>
                      <a:endPar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高田町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92-14</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endPar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ハーベス郡山</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階</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0743-53-9670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0743-87-9507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044491"/>
                  </a:ext>
                </a:extLst>
              </a:tr>
            </a:tbl>
          </a:graphicData>
        </a:graphic>
      </p:graphicFrame>
      <p:sp>
        <p:nvSpPr>
          <p:cNvPr id="64" name="テキスト ボックス 63">
            <a:extLst>
              <a:ext uri="{FF2B5EF4-FFF2-40B4-BE49-F238E27FC236}">
                <a16:creationId xmlns:a16="http://schemas.microsoft.com/office/drawing/2014/main" id="{CBB2C3E0-EFA0-2E9B-E71E-B658DA11F712}"/>
              </a:ext>
            </a:extLst>
          </p:cNvPr>
          <p:cNvSpPr txBox="1"/>
          <p:nvPr/>
        </p:nvSpPr>
        <p:spPr>
          <a:xfrm>
            <a:off x="371569" y="5773705"/>
            <a:ext cx="444495"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高田町</a:t>
            </a:r>
          </a:p>
        </p:txBody>
      </p:sp>
      <p:graphicFrame>
        <p:nvGraphicFramePr>
          <p:cNvPr id="65" name="表 64">
            <a:extLst>
              <a:ext uri="{FF2B5EF4-FFF2-40B4-BE49-F238E27FC236}">
                <a16:creationId xmlns:a16="http://schemas.microsoft.com/office/drawing/2014/main" id="{76442C0F-C990-8A2A-03D7-4B2561CDBBC6}"/>
              </a:ext>
            </a:extLst>
          </p:cNvPr>
          <p:cNvGraphicFramePr>
            <a:graphicFrameLocks noGrp="1"/>
          </p:cNvGraphicFramePr>
          <p:nvPr>
            <p:extLst/>
          </p:nvPr>
        </p:nvGraphicFramePr>
        <p:xfrm>
          <a:off x="5000497" y="1261932"/>
          <a:ext cx="3894613" cy="426420"/>
        </p:xfrm>
        <a:graphic>
          <a:graphicData uri="http://schemas.openxmlformats.org/drawingml/2006/table">
            <a:tbl>
              <a:tblPr/>
              <a:tblGrid>
                <a:gridCol w="1241242">
                  <a:extLst>
                    <a:ext uri="{9D8B030D-6E8A-4147-A177-3AD203B41FA5}">
                      <a16:colId xmlns:a16="http://schemas.microsoft.com/office/drawing/2014/main" val="3877047769"/>
                    </a:ext>
                  </a:extLst>
                </a:gridCol>
                <a:gridCol w="1132536">
                  <a:extLst>
                    <a:ext uri="{9D8B030D-6E8A-4147-A177-3AD203B41FA5}">
                      <a16:colId xmlns:a16="http://schemas.microsoft.com/office/drawing/2014/main" val="3462227954"/>
                    </a:ext>
                  </a:extLst>
                </a:gridCol>
                <a:gridCol w="743234">
                  <a:extLst>
                    <a:ext uri="{9D8B030D-6E8A-4147-A177-3AD203B41FA5}">
                      <a16:colId xmlns:a16="http://schemas.microsoft.com/office/drawing/2014/main" val="1716152277"/>
                    </a:ext>
                  </a:extLst>
                </a:gridCol>
                <a:gridCol w="777601">
                  <a:extLst>
                    <a:ext uri="{9D8B030D-6E8A-4147-A177-3AD203B41FA5}">
                      <a16:colId xmlns:a16="http://schemas.microsoft.com/office/drawing/2014/main" val="2837480805"/>
                    </a:ext>
                  </a:extLst>
                </a:gridCol>
              </a:tblGrid>
              <a:tr h="21923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多機能型事業所はるかぜ</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田中町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750-1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0743-55-1122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0743-33-1156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571938411"/>
                  </a:ext>
                </a:extLst>
              </a:tr>
              <a:tr h="207186">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相談支援事業所はるかぜ</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田中町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750-1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0743-55-1162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0743-55-1156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761846"/>
                  </a:ext>
                </a:extLst>
              </a:tr>
            </a:tbl>
          </a:graphicData>
        </a:graphic>
      </p:graphicFrame>
      <p:sp>
        <p:nvSpPr>
          <p:cNvPr id="66" name="テキスト ボックス 65">
            <a:extLst>
              <a:ext uri="{FF2B5EF4-FFF2-40B4-BE49-F238E27FC236}">
                <a16:creationId xmlns:a16="http://schemas.microsoft.com/office/drawing/2014/main" id="{81B32089-BE94-74B7-D1A7-88BC3FA3033F}"/>
              </a:ext>
            </a:extLst>
          </p:cNvPr>
          <p:cNvSpPr txBox="1"/>
          <p:nvPr/>
        </p:nvSpPr>
        <p:spPr>
          <a:xfrm>
            <a:off x="4584727" y="1257014"/>
            <a:ext cx="450852"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田中町</a:t>
            </a:r>
          </a:p>
        </p:txBody>
      </p:sp>
      <p:graphicFrame>
        <p:nvGraphicFramePr>
          <p:cNvPr id="67" name="表 66">
            <a:extLst>
              <a:ext uri="{FF2B5EF4-FFF2-40B4-BE49-F238E27FC236}">
                <a16:creationId xmlns:a16="http://schemas.microsoft.com/office/drawing/2014/main" id="{650E2DEC-8482-ED6C-3CF9-BA9485388B45}"/>
              </a:ext>
            </a:extLst>
          </p:cNvPr>
          <p:cNvGraphicFramePr>
            <a:graphicFrameLocks noGrp="1"/>
          </p:cNvGraphicFramePr>
          <p:nvPr>
            <p:extLst/>
          </p:nvPr>
        </p:nvGraphicFramePr>
        <p:xfrm>
          <a:off x="5010266" y="1911312"/>
          <a:ext cx="3894498" cy="877037"/>
        </p:xfrm>
        <a:graphic>
          <a:graphicData uri="http://schemas.openxmlformats.org/drawingml/2006/table">
            <a:tbl>
              <a:tblPr/>
              <a:tblGrid>
                <a:gridCol w="1222804">
                  <a:extLst>
                    <a:ext uri="{9D8B030D-6E8A-4147-A177-3AD203B41FA5}">
                      <a16:colId xmlns:a16="http://schemas.microsoft.com/office/drawing/2014/main" val="1204581908"/>
                    </a:ext>
                  </a:extLst>
                </a:gridCol>
                <a:gridCol w="1154008">
                  <a:extLst>
                    <a:ext uri="{9D8B030D-6E8A-4147-A177-3AD203B41FA5}">
                      <a16:colId xmlns:a16="http://schemas.microsoft.com/office/drawing/2014/main" val="902421166"/>
                    </a:ext>
                  </a:extLst>
                </a:gridCol>
                <a:gridCol w="740107">
                  <a:extLst>
                    <a:ext uri="{9D8B030D-6E8A-4147-A177-3AD203B41FA5}">
                      <a16:colId xmlns:a16="http://schemas.microsoft.com/office/drawing/2014/main" val="728257247"/>
                    </a:ext>
                  </a:extLst>
                </a:gridCol>
                <a:gridCol w="777579">
                  <a:extLst>
                    <a:ext uri="{9D8B030D-6E8A-4147-A177-3AD203B41FA5}">
                      <a16:colId xmlns:a16="http://schemas.microsoft.com/office/drawing/2014/main" val="640090591"/>
                    </a:ext>
                  </a:extLst>
                </a:gridCol>
              </a:tblGrid>
              <a:tr h="232295">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サポートセンターはあと　　　　　　</a:t>
                      </a:r>
                      <a:endPar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（生活介護事業所はあと）</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筒井町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524-3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0743-56-8107</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090-8797-7957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0743-56-8107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263840213"/>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であい訪問介護事業所</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筒井町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894-1</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寺西ハイツ</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0743-85-6191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0743-87-9596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9750776"/>
                  </a:ext>
                </a:extLst>
              </a:tr>
              <a:tr h="214914">
                <a:tc>
                  <a:txBody>
                    <a:bodyPr/>
                    <a:lstStyle/>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相談センタースペース</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筒井町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418-1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0743-84-4055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0743-84-4646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028068381"/>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こころの訪問看護ステーション　　　　　　ひなた</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筒井町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688-1</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ひさやビル</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階</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0743-59-3660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0743-59-3661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396873"/>
                  </a:ext>
                </a:extLst>
              </a:tr>
            </a:tbl>
          </a:graphicData>
        </a:graphic>
      </p:graphicFrame>
      <p:sp>
        <p:nvSpPr>
          <p:cNvPr id="68" name="テキスト ボックス 67">
            <a:extLst>
              <a:ext uri="{FF2B5EF4-FFF2-40B4-BE49-F238E27FC236}">
                <a16:creationId xmlns:a16="http://schemas.microsoft.com/office/drawing/2014/main" id="{4F61A595-B2E8-1C2C-437D-299C51F289B1}"/>
              </a:ext>
            </a:extLst>
          </p:cNvPr>
          <p:cNvSpPr txBox="1"/>
          <p:nvPr/>
        </p:nvSpPr>
        <p:spPr>
          <a:xfrm>
            <a:off x="4595200" y="1886512"/>
            <a:ext cx="428630" cy="299826"/>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筒井町</a:t>
            </a:r>
          </a:p>
        </p:txBody>
      </p:sp>
      <p:graphicFrame>
        <p:nvGraphicFramePr>
          <p:cNvPr id="69" name="表 68">
            <a:extLst>
              <a:ext uri="{FF2B5EF4-FFF2-40B4-BE49-F238E27FC236}">
                <a16:creationId xmlns:a16="http://schemas.microsoft.com/office/drawing/2014/main" id="{7BEA425B-D8F9-3A17-AD4D-18DCDCCE369F}"/>
              </a:ext>
            </a:extLst>
          </p:cNvPr>
          <p:cNvGraphicFramePr>
            <a:graphicFrameLocks noGrp="1"/>
          </p:cNvGraphicFramePr>
          <p:nvPr>
            <p:extLst/>
          </p:nvPr>
        </p:nvGraphicFramePr>
        <p:xfrm>
          <a:off x="5000613" y="3074113"/>
          <a:ext cx="3894496" cy="860448"/>
        </p:xfrm>
        <a:graphic>
          <a:graphicData uri="http://schemas.openxmlformats.org/drawingml/2006/table">
            <a:tbl>
              <a:tblPr/>
              <a:tblGrid>
                <a:gridCol w="1224342">
                  <a:extLst>
                    <a:ext uri="{9D8B030D-6E8A-4147-A177-3AD203B41FA5}">
                      <a16:colId xmlns:a16="http://schemas.microsoft.com/office/drawing/2014/main" val="2678176885"/>
                    </a:ext>
                  </a:extLst>
                </a:gridCol>
                <a:gridCol w="1150230">
                  <a:extLst>
                    <a:ext uri="{9D8B030D-6E8A-4147-A177-3AD203B41FA5}">
                      <a16:colId xmlns:a16="http://schemas.microsoft.com/office/drawing/2014/main" val="961095485"/>
                    </a:ext>
                  </a:extLst>
                </a:gridCol>
                <a:gridCol w="764080">
                  <a:extLst>
                    <a:ext uri="{9D8B030D-6E8A-4147-A177-3AD203B41FA5}">
                      <a16:colId xmlns:a16="http://schemas.microsoft.com/office/drawing/2014/main" val="36372901"/>
                    </a:ext>
                  </a:extLst>
                </a:gridCol>
                <a:gridCol w="755844">
                  <a:extLst>
                    <a:ext uri="{9D8B030D-6E8A-4147-A177-3AD203B41FA5}">
                      <a16:colId xmlns:a16="http://schemas.microsoft.com/office/drawing/2014/main" val="2907914312"/>
                    </a:ext>
                  </a:extLst>
                </a:gridCol>
              </a:tblGrid>
              <a:tr h="208432">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特別養護老人ホーム瑞祥苑</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矢田町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4739-4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0743-54-6180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0743-58-6611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944232478"/>
                  </a:ext>
                </a:extLst>
              </a:tr>
              <a:tr h="251963">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こども相談支援</a:t>
                      </a:r>
                      <a:r>
                        <a:rPr lang="en-US" altLang="ja-JP" sz="600" b="0" i="0" u="none" strike="noStrike" dirty="0" err="1">
                          <a:solidFill>
                            <a:srgbClr val="000000"/>
                          </a:solidFill>
                          <a:effectLst/>
                          <a:latin typeface="UD デジタル 教科書体 NK-R" panose="02020400000000000000" pitchFamily="18" charset="-128"/>
                          <a:ea typeface="UD デジタル 教科書体 NK-R" panose="02020400000000000000" pitchFamily="18" charset="-128"/>
                        </a:rPr>
                        <a:t>tetote</a:t>
                      </a:r>
                      <a:endPar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矢田町</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4842-1</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ヴィラナリー大和郡山　</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1-103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0743-25-1530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0743-25-1530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2487651"/>
                  </a:ext>
                </a:extLst>
              </a:tr>
              <a:tr h="183138">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ひかり園</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矢田町字大谷</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382-2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0743-55-2821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0743-55-2822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839985122"/>
                  </a:ext>
                </a:extLst>
              </a:tr>
              <a:tr h="216915">
                <a:tc>
                  <a:txBody>
                    <a:bodyPr/>
                    <a:lstStyle/>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介護福祉事業部よろこび</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矢田町通５３</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0743-53-1736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0743-54-3036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4584979"/>
                  </a:ext>
                </a:extLst>
              </a:tr>
            </a:tbl>
          </a:graphicData>
        </a:graphic>
      </p:graphicFrame>
      <p:sp>
        <p:nvSpPr>
          <p:cNvPr id="70" name="テキスト ボックス 69">
            <a:extLst>
              <a:ext uri="{FF2B5EF4-FFF2-40B4-BE49-F238E27FC236}">
                <a16:creationId xmlns:a16="http://schemas.microsoft.com/office/drawing/2014/main" id="{1F19DA7D-BEE1-D57D-9115-65ED78344A7D}"/>
              </a:ext>
            </a:extLst>
          </p:cNvPr>
          <p:cNvSpPr txBox="1"/>
          <p:nvPr/>
        </p:nvSpPr>
        <p:spPr>
          <a:xfrm>
            <a:off x="4591629" y="3152535"/>
            <a:ext cx="465270"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矢田町</a:t>
            </a:r>
          </a:p>
        </p:txBody>
      </p:sp>
      <p:sp>
        <p:nvSpPr>
          <p:cNvPr id="71" name="波線 70">
            <a:extLst>
              <a:ext uri="{FF2B5EF4-FFF2-40B4-BE49-F238E27FC236}">
                <a16:creationId xmlns:a16="http://schemas.microsoft.com/office/drawing/2014/main" id="{DC42F249-2C39-90E0-C186-B83E102D9065}"/>
              </a:ext>
            </a:extLst>
          </p:cNvPr>
          <p:cNvSpPr/>
          <p:nvPr/>
        </p:nvSpPr>
        <p:spPr>
          <a:xfrm>
            <a:off x="4567295" y="4142463"/>
            <a:ext cx="425179"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3" name="波線 72">
            <a:extLst>
              <a:ext uri="{FF2B5EF4-FFF2-40B4-BE49-F238E27FC236}">
                <a16:creationId xmlns:a16="http://schemas.microsoft.com/office/drawing/2014/main" id="{CFA4B746-BB85-FE7A-361B-80C8791FDF15}"/>
              </a:ext>
            </a:extLst>
          </p:cNvPr>
          <p:cNvSpPr/>
          <p:nvPr/>
        </p:nvSpPr>
        <p:spPr>
          <a:xfrm>
            <a:off x="4571065" y="4843558"/>
            <a:ext cx="439201" cy="290910"/>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aphicFrame>
        <p:nvGraphicFramePr>
          <p:cNvPr id="75" name="表 74">
            <a:extLst>
              <a:ext uri="{FF2B5EF4-FFF2-40B4-BE49-F238E27FC236}">
                <a16:creationId xmlns:a16="http://schemas.microsoft.com/office/drawing/2014/main" id="{349CCA98-F33A-E9D2-37C1-ED84D2E66594}"/>
              </a:ext>
            </a:extLst>
          </p:cNvPr>
          <p:cNvGraphicFramePr>
            <a:graphicFrameLocks noGrp="1"/>
          </p:cNvGraphicFramePr>
          <p:nvPr>
            <p:extLst/>
          </p:nvPr>
        </p:nvGraphicFramePr>
        <p:xfrm>
          <a:off x="5000615" y="4151321"/>
          <a:ext cx="3894494" cy="412252"/>
        </p:xfrm>
        <a:graphic>
          <a:graphicData uri="http://schemas.openxmlformats.org/drawingml/2006/table">
            <a:tbl>
              <a:tblPr/>
              <a:tblGrid>
                <a:gridCol w="1224340">
                  <a:extLst>
                    <a:ext uri="{9D8B030D-6E8A-4147-A177-3AD203B41FA5}">
                      <a16:colId xmlns:a16="http://schemas.microsoft.com/office/drawing/2014/main" val="3356363991"/>
                    </a:ext>
                  </a:extLst>
                </a:gridCol>
                <a:gridCol w="1158095">
                  <a:extLst>
                    <a:ext uri="{9D8B030D-6E8A-4147-A177-3AD203B41FA5}">
                      <a16:colId xmlns:a16="http://schemas.microsoft.com/office/drawing/2014/main" val="2917231793"/>
                    </a:ext>
                  </a:extLst>
                </a:gridCol>
                <a:gridCol w="770015">
                  <a:extLst>
                    <a:ext uri="{9D8B030D-6E8A-4147-A177-3AD203B41FA5}">
                      <a16:colId xmlns:a16="http://schemas.microsoft.com/office/drawing/2014/main" val="2280713021"/>
                    </a:ext>
                  </a:extLst>
                </a:gridCol>
                <a:gridCol w="742044">
                  <a:extLst>
                    <a:ext uri="{9D8B030D-6E8A-4147-A177-3AD203B41FA5}">
                      <a16:colId xmlns:a16="http://schemas.microsoft.com/office/drawing/2014/main" val="732085811"/>
                    </a:ext>
                  </a:extLst>
                </a:gridCol>
              </a:tblGrid>
              <a:tr h="197338">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萌グループホーム郡山事業所</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柳</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2-23-10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0743-85-4112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0743-54-0811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28611918"/>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なら西和障害者就業・　　　　　　　　</a:t>
                      </a:r>
                      <a:endPar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生活支援センターライク</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柳</a:t>
                      </a: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2-23-2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0743-85-7702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0743-85-7703</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788631"/>
                  </a:ext>
                </a:extLst>
              </a:tr>
            </a:tbl>
          </a:graphicData>
        </a:graphic>
      </p:graphicFrame>
      <p:sp>
        <p:nvSpPr>
          <p:cNvPr id="76" name="テキスト ボックス 75">
            <a:extLst>
              <a:ext uri="{FF2B5EF4-FFF2-40B4-BE49-F238E27FC236}">
                <a16:creationId xmlns:a16="http://schemas.microsoft.com/office/drawing/2014/main" id="{F78C57E6-B69D-7A47-7C6B-797BEB55D59B}"/>
              </a:ext>
            </a:extLst>
          </p:cNvPr>
          <p:cNvSpPr txBox="1"/>
          <p:nvPr/>
        </p:nvSpPr>
        <p:spPr>
          <a:xfrm>
            <a:off x="4659529" y="4177230"/>
            <a:ext cx="260351"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柳</a:t>
            </a:r>
          </a:p>
        </p:txBody>
      </p:sp>
      <p:sp>
        <p:nvSpPr>
          <p:cNvPr id="80" name="テキスト ボックス 79">
            <a:extLst>
              <a:ext uri="{FF2B5EF4-FFF2-40B4-BE49-F238E27FC236}">
                <a16:creationId xmlns:a16="http://schemas.microsoft.com/office/drawing/2014/main" id="{298EFE45-E49D-9F30-A159-67C5AA05052C}"/>
              </a:ext>
            </a:extLst>
          </p:cNvPr>
          <p:cNvSpPr txBox="1"/>
          <p:nvPr/>
        </p:nvSpPr>
        <p:spPr>
          <a:xfrm>
            <a:off x="4581194" y="4873839"/>
            <a:ext cx="492369" cy="196079"/>
          </a:xfrm>
          <a:prstGeom prst="rect">
            <a:avLst/>
          </a:prstGeom>
          <a:noFill/>
        </p:spPr>
        <p:txBody>
          <a:bodyPr wrap="square" rtlCol="0">
            <a:spAutoFit/>
          </a:bodyPr>
          <a:lstStyle/>
          <a:p>
            <a:r>
              <a:rPr lang="ja-JP" altLang="en-US" sz="674" dirty="0">
                <a:latin typeface="HGP創英角ﾎﾟｯﾌﾟ体" panose="040B0A00000000000000" pitchFamily="50" charset="-128"/>
                <a:ea typeface="HGP創英角ﾎﾟｯﾌﾟ体" panose="040B0A00000000000000" pitchFamily="50" charset="-128"/>
              </a:rPr>
              <a:t>植槻町</a:t>
            </a:r>
          </a:p>
        </p:txBody>
      </p:sp>
      <p:graphicFrame>
        <p:nvGraphicFramePr>
          <p:cNvPr id="81" name="表 80">
            <a:extLst>
              <a:ext uri="{FF2B5EF4-FFF2-40B4-BE49-F238E27FC236}">
                <a16:creationId xmlns:a16="http://schemas.microsoft.com/office/drawing/2014/main" id="{9C00C401-87C5-B26E-E9B1-94856E02B6CD}"/>
              </a:ext>
            </a:extLst>
          </p:cNvPr>
          <p:cNvGraphicFramePr>
            <a:graphicFrameLocks noGrp="1"/>
          </p:cNvGraphicFramePr>
          <p:nvPr>
            <p:extLst/>
          </p:nvPr>
        </p:nvGraphicFramePr>
        <p:xfrm>
          <a:off x="5010266" y="4841180"/>
          <a:ext cx="3884843" cy="1454364"/>
        </p:xfrm>
        <a:graphic>
          <a:graphicData uri="http://schemas.openxmlformats.org/drawingml/2006/table">
            <a:tbl>
              <a:tblPr/>
              <a:tblGrid>
                <a:gridCol w="1207336">
                  <a:extLst>
                    <a:ext uri="{9D8B030D-6E8A-4147-A177-3AD203B41FA5}">
                      <a16:colId xmlns:a16="http://schemas.microsoft.com/office/drawing/2014/main" val="3542617278"/>
                    </a:ext>
                  </a:extLst>
                </a:gridCol>
                <a:gridCol w="1167937">
                  <a:extLst>
                    <a:ext uri="{9D8B030D-6E8A-4147-A177-3AD203B41FA5}">
                      <a16:colId xmlns:a16="http://schemas.microsoft.com/office/drawing/2014/main" val="3997018632"/>
                    </a:ext>
                  </a:extLst>
                </a:gridCol>
                <a:gridCol w="809101">
                  <a:extLst>
                    <a:ext uri="{9D8B030D-6E8A-4147-A177-3AD203B41FA5}">
                      <a16:colId xmlns:a16="http://schemas.microsoft.com/office/drawing/2014/main" val="1713936458"/>
                    </a:ext>
                  </a:extLst>
                </a:gridCol>
                <a:gridCol w="700469">
                  <a:extLst>
                    <a:ext uri="{9D8B030D-6E8A-4147-A177-3AD203B41FA5}">
                      <a16:colId xmlns:a16="http://schemas.microsoft.com/office/drawing/2014/main" val="658499764"/>
                    </a:ext>
                  </a:extLst>
                </a:gridCol>
              </a:tblGrid>
              <a:tr h="275910">
                <a:tc>
                  <a:txBody>
                    <a:bodyPr/>
                    <a:lstStyle/>
                    <a:p>
                      <a:pPr algn="l" fontAlgn="ctr"/>
                      <a:r>
                        <a:rPr lang="zh-CN"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社会福祉法人</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CN"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大和郡山市社会福祉協議会</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植槻町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0743-53-6531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0743-55-0986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372489269"/>
                  </a:ext>
                </a:extLst>
              </a:tr>
              <a:tr h="214914">
                <a:tc>
                  <a:txBody>
                    <a:bodyPr/>
                    <a:lstStyle/>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発達支援センターめばえ</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植槻町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0743-53-6534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0743-55-0986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3815228"/>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大和郡山市成年後見支援センター</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植槻町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0743-53-6531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0743-55-0986</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160004930"/>
                  </a:ext>
                </a:extLst>
              </a:tr>
              <a:tr h="214914">
                <a:tc>
                  <a:txBody>
                    <a:bodyPr/>
                    <a:lstStyle/>
                    <a:p>
                      <a:pPr algn="l" fontAlgn="ctr"/>
                      <a:r>
                        <a:rPr lang="ja-JP" altLang="en-US"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障害者生活支援センターりんく</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植槻町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大和郡山市社会福祉会館</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階</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0743-84-5159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0743-52-1665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900823"/>
                  </a:ext>
                </a:extLst>
              </a:tr>
              <a:tr h="214914">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生活支援センターふらっと</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植槻町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大和郡山市社会福祉会館</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階</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0743-54-8112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0743-52-1665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78229934"/>
                  </a:ext>
                </a:extLst>
              </a:tr>
              <a:tr h="318798">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　　　　　　　　　　　　　　　　　　障害者生活支援センターはあと</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植槻町</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大和郡山市社会福祉会館</a:t>
                      </a:r>
                      <a:r>
                        <a:rPr lang="en-US" altLang="zh-TW"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zh-TW"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階</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0473-58-5550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0743-52-1665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222229"/>
                  </a:ext>
                </a:extLst>
              </a:tr>
            </a:tbl>
          </a:graphicData>
        </a:graphic>
      </p:graphicFrame>
      <p:sp>
        <p:nvSpPr>
          <p:cNvPr id="82" name="テキスト ボックス 81">
            <a:extLst>
              <a:ext uri="{FF2B5EF4-FFF2-40B4-BE49-F238E27FC236}">
                <a16:creationId xmlns:a16="http://schemas.microsoft.com/office/drawing/2014/main" id="{642495A6-57AB-9593-8DA8-8AEB744A768D}"/>
              </a:ext>
            </a:extLst>
          </p:cNvPr>
          <p:cNvSpPr txBox="1"/>
          <p:nvPr/>
        </p:nvSpPr>
        <p:spPr>
          <a:xfrm>
            <a:off x="2381268" y="640039"/>
            <a:ext cx="4641850" cy="300082"/>
          </a:xfrm>
          <a:prstGeom prst="rect">
            <a:avLst/>
          </a:prstGeom>
          <a:noFill/>
        </p:spPr>
        <p:txBody>
          <a:bodyPr wrap="square" rtlCol="0">
            <a:spAutoFit/>
          </a:bodyPr>
          <a:lstStyle/>
          <a:p>
            <a:r>
              <a:rPr lang="ja-JP" altLang="en-US" sz="1350" b="1" dirty="0">
                <a:solidFill>
                  <a:srgbClr val="002060"/>
                </a:solidFill>
              </a:rPr>
              <a:t>大和郡山市サポートネットつなぐ　協力団体一覧</a:t>
            </a:r>
          </a:p>
        </p:txBody>
      </p:sp>
      <p:pic>
        <p:nvPicPr>
          <p:cNvPr id="2" name="図 1">
            <a:extLst>
              <a:ext uri="{FF2B5EF4-FFF2-40B4-BE49-F238E27FC236}">
                <a16:creationId xmlns:a16="http://schemas.microsoft.com/office/drawing/2014/main" id="{1CEB0439-FF5C-4F20-5775-8565E141C1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813" b="91667" l="5000" r="90000">
                        <a14:foregroundMark x1="57222" y1="23438" x2="57222" y2="23438"/>
                        <a14:foregroundMark x1="35556" y1="8333" x2="35556" y2="8333"/>
                        <a14:foregroundMark x1="15000" y1="47396" x2="15000" y2="47396"/>
                        <a14:foregroundMark x1="8889" y1="32813" x2="8889" y2="32813"/>
                        <a14:foregroundMark x1="5000" y1="40625" x2="5000" y2="40625"/>
                        <a14:foregroundMark x1="48889" y1="91667" x2="48889" y2="91667"/>
                        <a14:foregroundMark x1="52222" y1="20313" x2="52222" y2="20313"/>
                      </a14:backgroundRemoval>
                    </a14:imgEffect>
                  </a14:imgLayer>
                </a14:imgProps>
              </a:ext>
            </a:extLst>
          </a:blip>
          <a:stretch>
            <a:fillRect/>
          </a:stretch>
        </p:blipFill>
        <p:spPr>
          <a:xfrm rot="16200000">
            <a:off x="7820562" y="621642"/>
            <a:ext cx="551891" cy="588685"/>
          </a:xfrm>
          <a:prstGeom prst="rect">
            <a:avLst/>
          </a:prstGeom>
        </p:spPr>
      </p:pic>
      <p:pic>
        <p:nvPicPr>
          <p:cNvPr id="3" name="図 2">
            <a:extLst>
              <a:ext uri="{FF2B5EF4-FFF2-40B4-BE49-F238E27FC236}">
                <a16:creationId xmlns:a16="http://schemas.microsoft.com/office/drawing/2014/main" id="{1B200EAC-43B7-2B76-A971-5FD6041973C7}"/>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8333" b="91146" l="5556" r="90000">
                        <a14:foregroundMark x1="13333" y1="47396" x2="13333" y2="47396"/>
                        <a14:foregroundMark x1="6111" y1="31250" x2="6111" y2="31250"/>
                        <a14:foregroundMark x1="32222" y1="8854" x2="32222" y2="8854"/>
                        <a14:foregroundMark x1="51111" y1="17188" x2="51111" y2="17188"/>
                        <a14:foregroundMark x1="46111" y1="91146" x2="46111" y2="91146"/>
                        <a14:foregroundMark x1="90000" y1="63021" x2="90000" y2="63021"/>
                      </a14:backgroundRemoval>
                    </a14:imgEffect>
                  </a14:imgLayer>
                </a14:imgProps>
              </a:ext>
            </a:extLst>
          </a:blip>
          <a:stretch>
            <a:fillRect/>
          </a:stretch>
        </p:blipFill>
        <p:spPr>
          <a:xfrm rot="5400000" flipV="1">
            <a:off x="4413216" y="5996795"/>
            <a:ext cx="558137" cy="595344"/>
          </a:xfrm>
          <a:prstGeom prst="rect">
            <a:avLst/>
          </a:prstGeom>
        </p:spPr>
      </p:pic>
      <p:pic>
        <p:nvPicPr>
          <p:cNvPr id="4" name="図 3">
            <a:extLst>
              <a:ext uri="{FF2B5EF4-FFF2-40B4-BE49-F238E27FC236}">
                <a16:creationId xmlns:a16="http://schemas.microsoft.com/office/drawing/2014/main" id="{1131E159-4B56-73A0-D01A-8CBEA262E37D}"/>
              </a:ext>
            </a:extLst>
          </p:cNvPr>
          <p:cNvPicPr>
            <a:picLocks noChangeAspect="1"/>
          </p:cNvPicPr>
          <p:nvPr/>
        </p:nvPicPr>
        <p:blipFill>
          <a:blip r:embed="rId6">
            <a:extLst>
              <a:ext uri="{BEBA8EAE-BF5A-486C-A8C5-ECC9F3942E4B}">
                <a14:imgProps xmlns:a14="http://schemas.microsoft.com/office/drawing/2010/main">
                  <a14:imgLayer r:embed="rId4">
                    <a14:imgEffect>
                      <a14:backgroundRemoval t="7813" b="93229" l="5000" r="90000">
                        <a14:foregroundMark x1="14444" y1="47917" x2="14444" y2="47917"/>
                        <a14:foregroundMark x1="5000" y1="41667" x2="5000" y2="41667"/>
                        <a14:foregroundMark x1="50556" y1="17708" x2="50556" y2="17708"/>
                        <a14:foregroundMark x1="32222" y1="7813" x2="32222" y2="7813"/>
                        <a14:foregroundMark x1="45556" y1="90104" x2="45556" y2="90104"/>
                        <a14:foregroundMark x1="46667" y1="93229" x2="46667" y2="93229"/>
                      </a14:backgroundRemoval>
                    </a14:imgEffect>
                  </a14:imgLayer>
                </a14:imgProps>
              </a:ext>
            </a:extLst>
          </a:blip>
          <a:stretch>
            <a:fillRect/>
          </a:stretch>
        </p:blipFill>
        <p:spPr>
          <a:xfrm rot="10800000">
            <a:off x="527053" y="527117"/>
            <a:ext cx="559585" cy="596892"/>
          </a:xfrm>
          <a:prstGeom prst="rect">
            <a:avLst/>
          </a:prstGeom>
        </p:spPr>
      </p:pic>
    </p:spTree>
    <p:extLst>
      <p:ext uri="{BB962C8B-B14F-4D97-AF65-F5344CB8AC3E}">
        <p14:creationId xmlns:p14="http://schemas.microsoft.com/office/powerpoint/2010/main" val="37379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810" y="1241967"/>
            <a:ext cx="8505593" cy="3416320"/>
          </a:xfrm>
          <a:prstGeom prst="rect">
            <a:avLst/>
          </a:prstGeom>
          <a:noFill/>
        </p:spPr>
        <p:txBody>
          <a:bodyPr wrap="square" rtlCol="0">
            <a:spAutoFit/>
          </a:bodyPr>
          <a:lstStyle/>
          <a:p>
            <a:pPr defTabSz="342900"/>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地域の実情に応じた創意工夫のもと、</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地域生活支援拠点等を整備し、</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障害者の生活を地域全体で支える</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サービス提供体制の構築を目指しています。</a:t>
            </a:r>
          </a:p>
        </p:txBody>
      </p:sp>
    </p:spTree>
    <p:extLst>
      <p:ext uri="{BB962C8B-B14F-4D97-AF65-F5344CB8AC3E}">
        <p14:creationId xmlns:p14="http://schemas.microsoft.com/office/powerpoint/2010/main" val="1419615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8159" y="1409235"/>
            <a:ext cx="7627434" cy="2308324"/>
          </a:xfrm>
          <a:prstGeom prst="rect">
            <a:avLst/>
          </a:prstGeom>
          <a:noFill/>
        </p:spPr>
        <p:txBody>
          <a:bodyPr wrap="square" rtlCol="0">
            <a:spAutoFit/>
          </a:bodyPr>
          <a:lstStyle/>
          <a:p>
            <a:pPr defTabSz="342900"/>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342900"/>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　　　ご清聴ありがとうございました。</a:t>
            </a:r>
          </a:p>
        </p:txBody>
      </p:sp>
    </p:spTree>
    <p:extLst>
      <p:ext uri="{BB962C8B-B14F-4D97-AF65-F5344CB8AC3E}">
        <p14:creationId xmlns:p14="http://schemas.microsoft.com/office/powerpoint/2010/main" val="17870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548680"/>
            <a:ext cx="7543800" cy="910147"/>
          </a:xfrm>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障害者手帳所持者の推移</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3" name="グラフ 2"/>
          <p:cNvGraphicFramePr>
            <a:graphicFrameLocks/>
          </p:cNvGraphicFramePr>
          <p:nvPr>
            <p:extLst>
              <p:ext uri="{D42A27DB-BD31-4B8C-83A1-F6EECF244321}">
                <p14:modId xmlns:p14="http://schemas.microsoft.com/office/powerpoint/2010/main" val="944110151"/>
              </p:ext>
            </p:extLst>
          </p:nvPr>
        </p:nvGraphicFramePr>
        <p:xfrm>
          <a:off x="452119" y="1196752"/>
          <a:ext cx="8234681" cy="544180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876000" y="6300000"/>
            <a:ext cx="1944216" cy="338554"/>
          </a:xfrm>
          <a:prstGeom prst="rect">
            <a:avLst/>
          </a:prstGeom>
          <a:noFill/>
        </p:spPr>
        <p:txBody>
          <a:bodyPr wrap="square" rtlCol="0">
            <a:spAutoFit/>
          </a:bodyPr>
          <a:lstStyle/>
          <a:p>
            <a:r>
              <a:rPr kumimoji="1" lang="en-US" altLang="ja-JP" sz="1600" dirty="0" smtClean="0"/>
              <a:t>(</a:t>
            </a:r>
            <a:r>
              <a:rPr kumimoji="1" lang="ja-JP" altLang="en-US" sz="1600" dirty="0" smtClean="0"/>
              <a:t>各年度</a:t>
            </a:r>
            <a:r>
              <a:rPr kumimoji="1" lang="en-US" altLang="ja-JP" sz="1600" dirty="0" smtClean="0"/>
              <a:t>3</a:t>
            </a:r>
            <a:r>
              <a:rPr kumimoji="1" lang="ja-JP" altLang="en-US" sz="1600" dirty="0" smtClean="0"/>
              <a:t>月末現在</a:t>
            </a:r>
            <a:r>
              <a:rPr kumimoji="1" lang="en-US" altLang="ja-JP" sz="1600" dirty="0" smtClean="0"/>
              <a:t>)</a:t>
            </a:r>
            <a:endParaRPr kumimoji="1" lang="ja-JP" altLang="en-US" sz="1600" dirty="0"/>
          </a:p>
        </p:txBody>
      </p:sp>
    </p:spTree>
    <p:extLst>
      <p:ext uri="{BB962C8B-B14F-4D97-AF65-F5344CB8AC3E}">
        <p14:creationId xmlns:p14="http://schemas.microsoft.com/office/powerpoint/2010/main" val="382163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障害介護給付費等の推移</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5070997"/>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1573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86605"/>
            <a:ext cx="7543800" cy="1126172"/>
          </a:xfrm>
        </p:spPr>
        <p:txBody>
          <a:bodyPr>
            <a:normAutofit fontScale="90000"/>
          </a:bodyPr>
          <a:lstStyle/>
          <a:p>
            <a:r>
              <a:rPr kumimoji="1" lang="ja-JP" altLang="en-US" sz="4400" dirty="0" smtClean="0">
                <a:latin typeface="UD デジタル 教科書体 NK-R" panose="02020400000000000000" pitchFamily="18" charset="-128"/>
                <a:ea typeface="UD デジタル 教科書体 NK-R" panose="02020400000000000000" pitchFamily="18" charset="-128"/>
              </a:rPr>
              <a:t>障害児支援サービス利用者推移</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18822126"/>
              </p:ext>
            </p:extLst>
          </p:nvPr>
        </p:nvGraphicFramePr>
        <p:xfrm>
          <a:off x="822325" y="1846263"/>
          <a:ext cx="7543800" cy="4175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9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86605"/>
            <a:ext cx="7543800" cy="1126172"/>
          </a:xfrm>
        </p:spPr>
        <p:txBody>
          <a:bodyPr>
            <a:normAutofit/>
          </a:bodyPr>
          <a:lstStyle/>
          <a:p>
            <a:r>
              <a:rPr kumimoji="1" lang="ja-JP" altLang="en-US" sz="4400" dirty="0" smtClean="0">
                <a:latin typeface="UD デジタル 教科書体 NK-R" panose="02020400000000000000" pitchFamily="18" charset="-128"/>
                <a:ea typeface="UD デジタル 教科書体 NK-R" panose="02020400000000000000" pitchFamily="18" charset="-128"/>
              </a:rPr>
              <a:t>障害児支援サービス利用推移</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64677493"/>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1106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86604"/>
            <a:ext cx="7543800" cy="1450757"/>
          </a:xfrm>
        </p:spPr>
        <p: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障害児通所給付費等の推移</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49445336"/>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4026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758952"/>
            <a:ext cx="8115240" cy="3566160"/>
          </a:xfrm>
        </p:spPr>
        <p:txBody>
          <a:bodyPr/>
          <a:lstStyle/>
          <a:p>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大和郡山市</a:t>
            </a:r>
            <a:r>
              <a:rPr kumimoji="1" lang="en-US" altLang="ja-JP" dirty="0" smtClean="0">
                <a:solidFill>
                  <a:schemeClr val="tx1"/>
                </a:solidFill>
                <a:latin typeface="UD デジタル 教科書体 NK-R" panose="02020400000000000000" pitchFamily="18" charset="-128"/>
                <a:ea typeface="UD デジタル 教科書体 NK-R" panose="02020400000000000000" pitchFamily="18" charset="-128"/>
              </a:rPr>
              <a:t/>
            </a:r>
            <a:br>
              <a:rPr kumimoji="1" lang="en-US" altLang="ja-JP" dirty="0" smtClean="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7200" dirty="0" smtClean="0">
                <a:solidFill>
                  <a:schemeClr val="tx1"/>
                </a:solidFill>
                <a:latin typeface="UD デジタル 教科書体 NK-R" panose="02020400000000000000" pitchFamily="18" charset="-128"/>
                <a:ea typeface="UD デジタル 教科書体 NK-R" panose="02020400000000000000" pitchFamily="18" charset="-128"/>
              </a:rPr>
              <a:t>サポートネットつなぐ</a:t>
            </a:r>
            <a:endParaRPr kumimoji="1" lang="ja-JP" altLang="en-US" sz="7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サブタイトル 2"/>
          <p:cNvSpPr>
            <a:spLocks noGrp="1"/>
          </p:cNvSpPr>
          <p:nvPr>
            <p:ph type="subTitle" idx="1"/>
          </p:nvPr>
        </p:nvSpPr>
        <p:spPr>
          <a:xfrm>
            <a:off x="857657" y="5517232"/>
            <a:ext cx="7543800" cy="1143000"/>
          </a:xfrm>
        </p:spPr>
        <p:txBody>
          <a:bodyPr>
            <a:normAutofit/>
          </a:bodyPr>
          <a:lstStyle/>
          <a:p>
            <a:r>
              <a:rPr lang="ja-JP" altLang="en-US" sz="4500" dirty="0"/>
              <a:t>　　</a:t>
            </a:r>
            <a:r>
              <a:rPr lang="ja-JP" altLang="en-US" sz="4500" dirty="0">
                <a:solidFill>
                  <a:srgbClr val="00B050"/>
                </a:solidFill>
                <a:latin typeface="UD デジタル 教科書体 NK-R" panose="02020400000000000000" pitchFamily="18" charset="-128"/>
                <a:ea typeface="UD デジタル 教科書体 NK-R" panose="02020400000000000000" pitchFamily="18" charset="-128"/>
              </a:rPr>
              <a:t>障害福祉まちかど相談</a:t>
            </a:r>
          </a:p>
        </p:txBody>
      </p:sp>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5673283" y="476672"/>
            <a:ext cx="2736304" cy="2544012"/>
          </a:xfrm>
          <a:prstGeom prst="rect">
            <a:avLst/>
          </a:prstGeom>
        </p:spPr>
      </p:pic>
    </p:spTree>
    <p:extLst>
      <p:ext uri="{BB962C8B-B14F-4D97-AF65-F5344CB8AC3E}">
        <p14:creationId xmlns:p14="http://schemas.microsoft.com/office/powerpoint/2010/main" val="3274489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00B050"/>
                </a:solidFill>
                <a:latin typeface="UD デジタル 教科書体 NK-R" panose="02020400000000000000" pitchFamily="18" charset="-128"/>
                <a:ea typeface="UD デジタル 教科書体 NK-R" panose="02020400000000000000" pitchFamily="18" charset="-128"/>
              </a:rPr>
              <a:t>R4</a:t>
            </a:r>
            <a:r>
              <a:rPr kumimoji="1" lang="ja-JP" altLang="en-US" dirty="0" smtClean="0">
                <a:solidFill>
                  <a:srgbClr val="00B050"/>
                </a:solidFill>
                <a:latin typeface="UD デジタル 教科書体 NK-R" panose="02020400000000000000" pitchFamily="18" charset="-128"/>
                <a:ea typeface="UD デジタル 教科書体 NK-R" panose="02020400000000000000" pitchFamily="18" charset="-128"/>
              </a:rPr>
              <a:t>年度　事業スタート！！</a:t>
            </a:r>
            <a:endParaRPr kumimoji="1" lang="ja-JP" altLang="en-US" dirty="0">
              <a:solidFill>
                <a:srgbClr val="00B05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p:txBody>
          <a:bodyPr>
            <a:normAutofit/>
          </a:bodyPr>
          <a:lstStyle/>
          <a:p>
            <a:endParaRPr lang="en-US" altLang="ja-JP" sz="2400" dirty="0"/>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障害を起因とする</a:t>
            </a:r>
            <a:r>
              <a:rPr lang="ja-JP" altLang="en-US" sz="2400" dirty="0" err="1">
                <a:solidFill>
                  <a:schemeClr val="tx1"/>
                </a:solidFill>
                <a:latin typeface="UD デジタル 教科書体 NK-R" panose="02020400000000000000" pitchFamily="18" charset="-128"/>
                <a:ea typeface="UD デジタル 教科書体 NK-R" panose="02020400000000000000" pitchFamily="18" charset="-128"/>
              </a:rPr>
              <a:t>お</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困りごとを適切な機関に「つなぐこと」が目的の事業です。</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障害当事者やその家族の孤立を防ぎ、早期に専門機関とつながることで、諸問題の潜在化、複雑化をすることを予防していく事業となります。</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また、関係機関が密につながることで、障害福祉の支援ネットワークを構築していくことも目的の一つです。</a:t>
            </a:r>
          </a:p>
        </p:txBody>
      </p:sp>
    </p:spTree>
    <p:extLst>
      <p:ext uri="{BB962C8B-B14F-4D97-AF65-F5344CB8AC3E}">
        <p14:creationId xmlns:p14="http://schemas.microsoft.com/office/powerpoint/2010/main" val="904029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4243</TotalTime>
  <Words>1942</Words>
  <Application>Microsoft Office PowerPoint</Application>
  <PresentationFormat>画面に合わせる (4:3)</PresentationFormat>
  <Paragraphs>461</Paragraphs>
  <Slides>26</Slides>
  <Notes>26</Notes>
  <HiddenSlides>0</HiddenSlides>
  <MMClips>0</MMClips>
  <ScaleCrop>false</ScaleCrop>
  <HeadingPairs>
    <vt:vector size="8" baseType="variant">
      <vt:variant>
        <vt:lpstr>使用されているフォント</vt:lpstr>
      </vt:variant>
      <vt:variant>
        <vt:i4>15</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43" baseType="lpstr">
      <vt:lpstr>HGPｺﾞｼｯｸE</vt:lpstr>
      <vt:lpstr>HGP創英角ｺﾞｼｯｸUB</vt:lpstr>
      <vt:lpstr>HGP創英角ﾎﾟｯﾌﾟ体</vt:lpstr>
      <vt:lpstr>ＭＳ Ｐゴシック</vt:lpstr>
      <vt:lpstr>ＭＳ ゴシック</vt:lpstr>
      <vt:lpstr>UD デジタル 教科書体 NK-R</vt:lpstr>
      <vt:lpstr>UD デジタル 教科書体 NP-B</vt:lpstr>
      <vt:lpstr>游ゴシック</vt:lpstr>
      <vt:lpstr>游明朝</vt:lpstr>
      <vt:lpstr>Calibri</vt:lpstr>
      <vt:lpstr>Calibri Light</vt:lpstr>
      <vt:lpstr>Corbel</vt:lpstr>
      <vt:lpstr>Segoe UI Emoji</vt:lpstr>
      <vt:lpstr>Times New Roman</vt:lpstr>
      <vt:lpstr>Wingdings 2</vt:lpstr>
      <vt:lpstr>レトロスペクト</vt:lpstr>
      <vt:lpstr>Acrobat Document</vt:lpstr>
      <vt:lpstr>令和5年度 大和郡山市 地域自立支援協議会全体会 　　　　　　　　　　　　令和6年3月１日（金） 　　　　　　　　　　　　　　　　　　　　交流棟みりお～の　交流ホール　　　　　　　　　　　　　　</vt:lpstr>
      <vt:lpstr>総人口と世帯数の推移</vt:lpstr>
      <vt:lpstr>障害者手帳所持者の推移</vt:lpstr>
      <vt:lpstr>障害介護給付費等の推移</vt:lpstr>
      <vt:lpstr>障害児支援サービス利用者推移</vt:lpstr>
      <vt:lpstr>障害児支援サービス利用推移</vt:lpstr>
      <vt:lpstr>障害児通所給付費等の推移</vt:lpstr>
      <vt:lpstr>大和郡山市 サポートネットつなぐ</vt:lpstr>
      <vt:lpstr>R4年度　事業スタート！！</vt:lpstr>
      <vt:lpstr>このステッカーのあるところが目印</vt:lpstr>
      <vt:lpstr>大和郡山市サポートネットつなぐ～障害福祉まちかど相談～</vt:lpstr>
      <vt:lpstr>具体的にどうするの？</vt:lpstr>
      <vt:lpstr>聞き取り項目</vt:lpstr>
      <vt:lpstr>事務局 （市役所　障害福祉課） へ報告</vt:lpstr>
      <vt:lpstr>対応に困る相談内容があった場合、どうしたらいいですか？</vt:lpstr>
      <vt:lpstr>令和５年度　利用実績　　１件</vt:lpstr>
      <vt:lpstr>どのように対応すれば良いの？</vt:lpstr>
      <vt:lpstr>サポートネットつなぐ 動画作成の様子①</vt:lpstr>
      <vt:lpstr>サポートネットつなぐ 動画作成の様子②</vt:lpstr>
      <vt:lpstr>サポートネットつなぐ 動画作成の様子③</vt:lpstr>
      <vt:lpstr>より多くの方に知ってもらうため・・・</vt:lpstr>
      <vt:lpstr>大和郡山市 サポートネット つなぐ ポスター 【R4年度掲示】</vt:lpstr>
      <vt:lpstr>      　障害児・者の　　　　　　　適切な機関に こまりごと、つなぎます</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障害者を取り巻く状況</dc:title>
  <dc:creator>FJ-USER</dc:creator>
  <cp:lastModifiedBy>FUKUSHI1</cp:lastModifiedBy>
  <cp:revision>223</cp:revision>
  <cp:lastPrinted>2024-02-19T11:42:39Z</cp:lastPrinted>
  <dcterms:created xsi:type="dcterms:W3CDTF">2015-02-24T01:46:47Z</dcterms:created>
  <dcterms:modified xsi:type="dcterms:W3CDTF">2024-02-26T10:17:18Z</dcterms:modified>
</cp:coreProperties>
</file>